
<file path=[Content_Types].xml><?xml version="1.0" encoding="utf-8"?>
<Types xmlns="http://schemas.openxmlformats.org/package/2006/content-types">
  <Default Extension="png" ContentType="image/png"/>
  <Default Extension="tmp" ContentType="image/png"/>
  <Default Extension="emf" ContentType="image/x-emf"/>
  <Default Extension="jpeg" ContentType="image/jpeg"/>
  <Default Extension="rels" ContentType="application/vnd.openxmlformats-package.relationships+xml"/>
  <Default Extension="xml" ContentType="application/xml"/>
  <Default Extension="gif" ContentType="image/gif"/>
  <Default Extension="jpg" ContentType="image/jpeg"/>
  <Default Extension="mp4" ContentType="video/mp4"/>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4"/>
    <p:sldMasterId id="2147484236" r:id="rId5"/>
  </p:sldMasterIdLst>
  <p:notesMasterIdLst>
    <p:notesMasterId r:id="rId49"/>
  </p:notesMasterIdLst>
  <p:handoutMasterIdLst>
    <p:handoutMasterId r:id="rId50"/>
  </p:handoutMasterIdLst>
  <p:sldIdLst>
    <p:sldId id="373" r:id="rId6"/>
    <p:sldId id="331" r:id="rId7"/>
    <p:sldId id="333" r:id="rId8"/>
    <p:sldId id="354" r:id="rId9"/>
    <p:sldId id="332" r:id="rId10"/>
    <p:sldId id="355" r:id="rId11"/>
    <p:sldId id="342" r:id="rId12"/>
    <p:sldId id="341" r:id="rId13"/>
    <p:sldId id="343" r:id="rId14"/>
    <p:sldId id="335" r:id="rId15"/>
    <p:sldId id="315" r:id="rId16"/>
    <p:sldId id="336" r:id="rId17"/>
    <p:sldId id="337" r:id="rId18"/>
    <p:sldId id="334" r:id="rId19"/>
    <p:sldId id="328" r:id="rId20"/>
    <p:sldId id="338" r:id="rId21"/>
    <p:sldId id="322" r:id="rId22"/>
    <p:sldId id="339" r:id="rId23"/>
    <p:sldId id="344" r:id="rId24"/>
    <p:sldId id="345" r:id="rId25"/>
    <p:sldId id="346" r:id="rId26"/>
    <p:sldId id="357" r:id="rId27"/>
    <p:sldId id="347" r:id="rId28"/>
    <p:sldId id="358" r:id="rId29"/>
    <p:sldId id="352" r:id="rId30"/>
    <p:sldId id="353" r:id="rId31"/>
    <p:sldId id="361" r:id="rId32"/>
    <p:sldId id="359" r:id="rId33"/>
    <p:sldId id="360" r:id="rId34"/>
    <p:sldId id="362" r:id="rId35"/>
    <p:sldId id="364" r:id="rId36"/>
    <p:sldId id="348" r:id="rId37"/>
    <p:sldId id="349" r:id="rId38"/>
    <p:sldId id="350" r:id="rId39"/>
    <p:sldId id="365" r:id="rId40"/>
    <p:sldId id="366" r:id="rId41"/>
    <p:sldId id="367" r:id="rId42"/>
    <p:sldId id="368" r:id="rId43"/>
    <p:sldId id="369" r:id="rId44"/>
    <p:sldId id="370" r:id="rId45"/>
    <p:sldId id="371" r:id="rId46"/>
    <p:sldId id="372" r:id="rId47"/>
    <p:sldId id="351" r:id="rId48"/>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E115B30C-257A-493A-917D-0D3AE027FF58}">
          <p14:sldIdLst>
            <p14:sldId id="373"/>
            <p14:sldId id="331"/>
          </p14:sldIdLst>
        </p14:section>
        <p14:section name="the basics" id="{79A097AE-893C-43CB-8602-C09C3B4DF1FA}">
          <p14:sldIdLst>
            <p14:sldId id="333"/>
            <p14:sldId id="354"/>
            <p14:sldId id="332"/>
            <p14:sldId id="355"/>
            <p14:sldId id="342"/>
            <p14:sldId id="341"/>
            <p14:sldId id="343"/>
            <p14:sldId id="335"/>
            <p14:sldId id="315"/>
            <p14:sldId id="336"/>
            <p14:sldId id="337"/>
            <p14:sldId id="334"/>
            <p14:sldId id="328"/>
            <p14:sldId id="338"/>
            <p14:sldId id="322"/>
            <p14:sldId id="339"/>
          </p14:sldIdLst>
        </p14:section>
        <p14:section name="Preperations" id="{33EBDBF8-AA6C-4FD1-9CE6-5A8CAC63668C}">
          <p14:sldIdLst>
            <p14:sldId id="344"/>
            <p14:sldId id="345"/>
            <p14:sldId id="346"/>
            <p14:sldId id="357"/>
          </p14:sldIdLst>
        </p14:section>
        <p14:section name="The pitch" id="{A7D28FA7-1FD9-42CD-8DDB-378BBB108F08}">
          <p14:sldIdLst>
            <p14:sldId id="347"/>
            <p14:sldId id="358"/>
            <p14:sldId id="352"/>
            <p14:sldId id="353"/>
            <p14:sldId id="361"/>
            <p14:sldId id="359"/>
            <p14:sldId id="360"/>
            <p14:sldId id="362"/>
            <p14:sldId id="364"/>
            <p14:sldId id="348"/>
            <p14:sldId id="349"/>
          </p14:sldIdLst>
        </p14:section>
        <p14:section name="After the pitch" id="{C6542559-FBB0-41FB-BABE-E952ECFE2832}">
          <p14:sldIdLst>
            <p14:sldId id="350"/>
            <p14:sldId id="365"/>
            <p14:sldId id="366"/>
            <p14:sldId id="367"/>
            <p14:sldId id="368"/>
            <p14:sldId id="369"/>
            <p14:sldId id="370"/>
            <p14:sldId id="371"/>
            <p14:sldId id="372"/>
            <p14:sldId id="351"/>
          </p14:sldIdLst>
        </p14:section>
      </p14:sectionLst>
    </p:ext>
    <p:ext uri="{EFAFB233-063F-42B5-8137-9DF3F51BA10A}">
      <p15:sldGuideLst xmlns:p15="http://schemas.microsoft.com/office/powerpoint/2012/main">
        <p15:guide id="1" orient="horz" pos="4220">
          <p15:clr>
            <a:srgbClr val="A4A3A4"/>
          </p15:clr>
        </p15:guide>
        <p15:guide id="2" orient="horz" pos="1051">
          <p15:clr>
            <a:srgbClr val="A4A3A4"/>
          </p15:clr>
        </p15:guide>
        <p15:guide id="3" orient="horz" pos="2491">
          <p15:clr>
            <a:srgbClr val="A4A3A4"/>
          </p15:clr>
        </p15:guide>
        <p15:guide id="4" orient="horz" pos="1913">
          <p15:clr>
            <a:srgbClr val="A4A3A4"/>
          </p15:clr>
        </p15:guide>
        <p15:guide id="5" orient="horz" pos="2779">
          <p15:clr>
            <a:srgbClr val="A4A3A4"/>
          </p15:clr>
        </p15:guide>
        <p15:guide id="6" orient="horz" pos="1357">
          <p15:clr>
            <a:srgbClr val="A4A3A4"/>
          </p15:clr>
        </p15:guide>
        <p15:guide id="7" orient="horz" pos="762">
          <p15:clr>
            <a:srgbClr val="A4A3A4"/>
          </p15:clr>
        </p15:guide>
        <p15:guide id="8" orient="horz" pos="239">
          <p15:clr>
            <a:srgbClr val="A4A3A4"/>
          </p15:clr>
        </p15:guide>
        <p15:guide id="9" orient="horz" pos="473">
          <p15:clr>
            <a:srgbClr val="A4A3A4"/>
          </p15:clr>
        </p15:guide>
        <p15:guide id="10" orient="horz" pos="1629">
          <p15:clr>
            <a:srgbClr val="A4A3A4"/>
          </p15:clr>
        </p15:guide>
        <p15:guide id="11" orient="horz" pos="2202">
          <p15:clr>
            <a:srgbClr val="A4A3A4"/>
          </p15:clr>
        </p15:guide>
        <p15:guide id="12" orient="horz" pos="3069">
          <p15:clr>
            <a:srgbClr val="A4A3A4"/>
          </p15:clr>
        </p15:guide>
        <p15:guide id="13" orient="horz" pos="3353">
          <p15:clr>
            <a:srgbClr val="A4A3A4"/>
          </p15:clr>
        </p15:guide>
        <p15:guide id="14" orient="horz" pos="3642">
          <p15:clr>
            <a:srgbClr val="A4A3A4"/>
          </p15:clr>
        </p15:guide>
        <p15:guide id="15" orient="horz" pos="3931">
          <p15:clr>
            <a:srgbClr val="A4A3A4"/>
          </p15:clr>
        </p15:guide>
        <p15:guide id="16" pos="7659">
          <p15:clr>
            <a:srgbClr val="A4A3A4"/>
          </p15:clr>
        </p15:guide>
        <p15:guide id="17" pos="3917">
          <p15:clr>
            <a:srgbClr val="A4A3A4"/>
          </p15:clr>
        </p15:guide>
        <p15:guide id="18" pos="459">
          <p15:clr>
            <a:srgbClr val="A4A3A4"/>
          </p15:clr>
        </p15:guide>
        <p15:guide id="19" pos="1670">
          <p15:clr>
            <a:srgbClr val="A4A3A4"/>
          </p15:clr>
        </p15:guide>
        <p15:guide id="20" pos="1326">
          <p15:clr>
            <a:srgbClr val="A4A3A4"/>
          </p15:clr>
        </p15:guide>
        <p15:guide id="21" pos="175">
          <p15:clr>
            <a:srgbClr val="A4A3A4"/>
          </p15:clr>
        </p15:guide>
        <p15:guide id="22" pos="748">
          <p15:clr>
            <a:srgbClr val="A4A3A4"/>
          </p15:clr>
        </p15:guide>
        <p15:guide id="23" pos="1042">
          <p15:clr>
            <a:srgbClr val="A4A3A4"/>
          </p15:clr>
        </p15:guide>
        <p15:guide id="24" pos="1899">
          <p15:clr>
            <a:srgbClr val="A4A3A4"/>
          </p15:clr>
        </p15:guide>
        <p15:guide id="25" pos="2188">
          <p15:clr>
            <a:srgbClr val="A4A3A4"/>
          </p15:clr>
        </p15:guide>
        <p15:guide id="26" pos="2477">
          <p15:clr>
            <a:srgbClr val="A4A3A4"/>
          </p15:clr>
        </p15:guide>
        <p15:guide id="27" pos="2766">
          <p15:clr>
            <a:srgbClr val="A4A3A4"/>
          </p15:clr>
        </p15:guide>
        <p15:guide id="28" pos="3055">
          <p15:clr>
            <a:srgbClr val="A4A3A4"/>
          </p15:clr>
        </p15:guide>
        <p15:guide id="29" pos="3339">
          <p15:clr>
            <a:srgbClr val="A4A3A4"/>
          </p15:clr>
        </p15:guide>
        <p15:guide id="30" pos="3628">
          <p15:clr>
            <a:srgbClr val="A4A3A4"/>
          </p15:clr>
        </p15:guide>
        <p15:guide id="31" pos="4206">
          <p15:clr>
            <a:srgbClr val="A4A3A4"/>
          </p15:clr>
        </p15:guide>
        <p15:guide id="32" pos="4495">
          <p15:clr>
            <a:srgbClr val="A4A3A4"/>
          </p15:clr>
        </p15:guide>
        <p15:guide id="33" pos="4779">
          <p15:clr>
            <a:srgbClr val="A4A3A4"/>
          </p15:clr>
        </p15:guide>
        <p15:guide id="34" pos="5068">
          <p15:clr>
            <a:srgbClr val="A4A3A4"/>
          </p15:clr>
        </p15:guide>
        <p15:guide id="35" pos="5357">
          <p15:clr>
            <a:srgbClr val="A4A3A4"/>
          </p15:clr>
        </p15:guide>
        <p15:guide id="36" pos="5646">
          <p15:clr>
            <a:srgbClr val="A4A3A4"/>
          </p15:clr>
        </p15:guide>
        <p15:guide id="37" pos="5935">
          <p15:clr>
            <a:srgbClr val="A4A3A4"/>
          </p15:clr>
        </p15:guide>
        <p15:guide id="38" pos="6219">
          <p15:clr>
            <a:srgbClr val="A4A3A4"/>
          </p15:clr>
        </p15:guide>
        <p15:guide id="39" pos="6508">
          <p15:clr>
            <a:srgbClr val="A4A3A4"/>
          </p15:clr>
        </p15:guide>
        <p15:guide id="40" pos="6797">
          <p15:clr>
            <a:srgbClr val="A4A3A4"/>
          </p15:clr>
        </p15:guide>
        <p15:guide id="41" pos="7086">
          <p15:clr>
            <a:srgbClr val="A4A3A4"/>
          </p15:clr>
        </p15:guide>
        <p15:guide id="42" pos="7375">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81123"/>
    <a:srgbClr val="737373"/>
    <a:srgbClr val="008A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014" autoAdjust="0"/>
    <p:restoredTop sz="77649" autoAdjust="0"/>
  </p:normalViewPr>
  <p:slideViewPr>
    <p:cSldViewPr snapToGrid="0" snapToObjects="1">
      <p:cViewPr varScale="1">
        <p:scale>
          <a:sx n="96" d="100"/>
          <a:sy n="96" d="100"/>
        </p:scale>
        <p:origin x="708" y="78"/>
      </p:cViewPr>
      <p:guideLst>
        <p:guide orient="horz" pos="4220"/>
        <p:guide orient="horz" pos="1051"/>
        <p:guide orient="horz" pos="2491"/>
        <p:guide orient="horz" pos="1913"/>
        <p:guide orient="horz" pos="2779"/>
        <p:guide orient="horz" pos="1357"/>
        <p:guide orient="horz" pos="762"/>
        <p:guide orient="horz" pos="239"/>
        <p:guide orient="horz" pos="473"/>
        <p:guide orient="horz" pos="1629"/>
        <p:guide orient="horz" pos="2202"/>
        <p:guide orient="horz" pos="3069"/>
        <p:guide orient="horz" pos="3353"/>
        <p:guide orient="horz" pos="3642"/>
        <p:guide orient="horz" pos="3931"/>
        <p:guide pos="7659"/>
        <p:guide pos="3917"/>
        <p:guide pos="459"/>
        <p:guide pos="1670"/>
        <p:guide pos="1326"/>
        <p:guide pos="175"/>
        <p:guide pos="748"/>
        <p:guide pos="1042"/>
        <p:guide pos="1899"/>
        <p:guide pos="2188"/>
        <p:guide pos="2477"/>
        <p:guide pos="2766"/>
        <p:guide pos="3055"/>
        <p:guide pos="3339"/>
        <p:guide pos="3628"/>
        <p:guide pos="4206"/>
        <p:guide pos="4495"/>
        <p:guide pos="4779"/>
        <p:guide pos="5068"/>
        <p:guide pos="5357"/>
        <p:guide pos="5646"/>
        <p:guide pos="5935"/>
        <p:guide pos="6219"/>
        <p:guide pos="6508"/>
        <p:guide pos="6797"/>
        <p:guide pos="7086"/>
        <p:guide pos="7375"/>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handoutMaster" Target="handoutMasters/handoutMaster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slide" Target="slides/slide36.xml"/><Relationship Id="rId54"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notesMaster" Target="notesMasters/notesMaster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8" Type="http://schemas.openxmlformats.org/officeDocument/2006/relationships/slide" Target="slides/slide3.xml"/><Relationship Id="rId51"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3075D2F-3977-4B09-8394-1E172F38FBAA}" type="doc">
      <dgm:prSet loTypeId="urn:microsoft.com/office/officeart/2005/8/layout/chevron1" loCatId="process" qsTypeId="urn:microsoft.com/office/officeart/2005/8/quickstyle/simple1" qsCatId="simple" csTypeId="urn:microsoft.com/office/officeart/2005/8/colors/accent1_2" csCatId="accent1" phldr="1"/>
      <dgm:spPr/>
    </dgm:pt>
    <dgm:pt modelId="{05F70584-BBB8-4A1C-A2AE-9DD9CD52F491}">
      <dgm:prSet phldrT="[Text]"/>
      <dgm:spPr>
        <a:solidFill>
          <a:schemeClr val="accent6">
            <a:lumMod val="40000"/>
            <a:lumOff val="60000"/>
          </a:schemeClr>
        </a:solidFill>
      </dgm:spPr>
      <dgm:t>
        <a:bodyPr/>
        <a:lstStyle/>
        <a:p>
          <a:r>
            <a:rPr lang="en-US" dirty="0"/>
            <a:t>Pre-Seed</a:t>
          </a:r>
        </a:p>
      </dgm:t>
    </dgm:pt>
    <dgm:pt modelId="{D6609D70-0FCC-4A2B-9C4B-C8E3093EEBA6}" type="parTrans" cxnId="{9E89BB95-4029-40D6-B590-B6D608544FEA}">
      <dgm:prSet/>
      <dgm:spPr/>
      <dgm:t>
        <a:bodyPr/>
        <a:lstStyle/>
        <a:p>
          <a:endParaRPr lang="en-US"/>
        </a:p>
      </dgm:t>
    </dgm:pt>
    <dgm:pt modelId="{F10BA25C-423A-401E-BAE8-A77CA7C0A1C9}" type="sibTrans" cxnId="{9E89BB95-4029-40D6-B590-B6D608544FEA}">
      <dgm:prSet/>
      <dgm:spPr/>
      <dgm:t>
        <a:bodyPr/>
        <a:lstStyle/>
        <a:p>
          <a:endParaRPr lang="en-US"/>
        </a:p>
      </dgm:t>
    </dgm:pt>
    <dgm:pt modelId="{787AE8D9-2F55-49EA-BC97-83B279917987}">
      <dgm:prSet phldrT="[Text]"/>
      <dgm:spPr>
        <a:solidFill>
          <a:schemeClr val="accent6">
            <a:lumMod val="75000"/>
          </a:schemeClr>
        </a:solidFill>
      </dgm:spPr>
      <dgm:t>
        <a:bodyPr/>
        <a:lstStyle/>
        <a:p>
          <a:r>
            <a:rPr lang="en-US" dirty="0"/>
            <a:t>Expansion- C,D,E, IPO</a:t>
          </a:r>
        </a:p>
      </dgm:t>
    </dgm:pt>
    <dgm:pt modelId="{550F846D-C6BC-4F14-8EFD-8FEBAF0006FE}" type="parTrans" cxnId="{7A131E5F-959C-4BE1-AC61-20AFDB59A2A1}">
      <dgm:prSet/>
      <dgm:spPr/>
      <dgm:t>
        <a:bodyPr/>
        <a:lstStyle/>
        <a:p>
          <a:endParaRPr lang="en-US"/>
        </a:p>
      </dgm:t>
    </dgm:pt>
    <dgm:pt modelId="{E1EFBC88-E2E3-48A8-95B9-0DC4A83C29C3}" type="sibTrans" cxnId="{7A131E5F-959C-4BE1-AC61-20AFDB59A2A1}">
      <dgm:prSet/>
      <dgm:spPr/>
      <dgm:t>
        <a:bodyPr/>
        <a:lstStyle/>
        <a:p>
          <a:endParaRPr lang="en-US"/>
        </a:p>
      </dgm:t>
    </dgm:pt>
    <dgm:pt modelId="{84FB74EA-ABAF-40E3-B8D6-E646EF03A030}">
      <dgm:prSet phldrT="[Text]"/>
      <dgm:spPr>
        <a:solidFill>
          <a:schemeClr val="accent6">
            <a:lumMod val="50000"/>
          </a:schemeClr>
        </a:solidFill>
      </dgm:spPr>
      <dgm:t>
        <a:bodyPr/>
        <a:lstStyle/>
        <a:p>
          <a:r>
            <a:rPr lang="en-US" dirty="0"/>
            <a:t>Exit of VC</a:t>
          </a:r>
        </a:p>
      </dgm:t>
    </dgm:pt>
    <dgm:pt modelId="{B0D3B1E7-65DF-4A2E-94AB-28B0A58DB0E2}" type="parTrans" cxnId="{9DF4B20B-B8D3-4FF3-A455-7E5A49A56F76}">
      <dgm:prSet/>
      <dgm:spPr/>
      <dgm:t>
        <a:bodyPr/>
        <a:lstStyle/>
        <a:p>
          <a:endParaRPr lang="en-US"/>
        </a:p>
      </dgm:t>
    </dgm:pt>
    <dgm:pt modelId="{3CFC4813-837E-4BD7-884E-B7FA23F2C16E}" type="sibTrans" cxnId="{9DF4B20B-B8D3-4FF3-A455-7E5A49A56F76}">
      <dgm:prSet/>
      <dgm:spPr/>
      <dgm:t>
        <a:bodyPr/>
        <a:lstStyle/>
        <a:p>
          <a:endParaRPr lang="en-US"/>
        </a:p>
      </dgm:t>
    </dgm:pt>
    <dgm:pt modelId="{3CB42956-3875-4D2E-ADFD-FF3257A4BD74}">
      <dgm:prSet phldrT="[Text]"/>
      <dgm:spPr>
        <a:solidFill>
          <a:schemeClr val="accent6">
            <a:lumMod val="40000"/>
            <a:lumOff val="60000"/>
          </a:schemeClr>
        </a:solidFill>
      </dgm:spPr>
      <dgm:t>
        <a:bodyPr/>
        <a:lstStyle/>
        <a:p>
          <a:r>
            <a:rPr lang="en-US" dirty="0"/>
            <a:t>Seed</a:t>
          </a:r>
        </a:p>
      </dgm:t>
    </dgm:pt>
    <dgm:pt modelId="{2C0A4A7F-A8B4-41DF-96E8-47A22962215E}" type="parTrans" cxnId="{3E90A58C-6292-4AF7-B14D-BD61F6D851C4}">
      <dgm:prSet/>
      <dgm:spPr/>
      <dgm:t>
        <a:bodyPr/>
        <a:lstStyle/>
        <a:p>
          <a:endParaRPr lang="en-US"/>
        </a:p>
      </dgm:t>
    </dgm:pt>
    <dgm:pt modelId="{E4F4F4D4-CAD3-495B-8594-2519A6AE96B1}" type="sibTrans" cxnId="{3E90A58C-6292-4AF7-B14D-BD61F6D851C4}">
      <dgm:prSet/>
      <dgm:spPr/>
      <dgm:t>
        <a:bodyPr/>
        <a:lstStyle/>
        <a:p>
          <a:endParaRPr lang="en-US"/>
        </a:p>
      </dgm:t>
    </dgm:pt>
    <dgm:pt modelId="{3628F4B3-FF49-4F6F-A836-BD3E57167165}">
      <dgm:prSet phldrT="[Text]"/>
      <dgm:spPr>
        <a:solidFill>
          <a:schemeClr val="accent6">
            <a:lumMod val="60000"/>
            <a:lumOff val="40000"/>
          </a:schemeClr>
        </a:solidFill>
      </dgm:spPr>
      <dgm:t>
        <a:bodyPr/>
        <a:lstStyle/>
        <a:p>
          <a:r>
            <a:rPr lang="en-US" dirty="0"/>
            <a:t>Series A</a:t>
          </a:r>
        </a:p>
      </dgm:t>
    </dgm:pt>
    <dgm:pt modelId="{9BD513FA-DDD8-421C-B07B-31261000DE6E}" type="parTrans" cxnId="{CB5B190F-9211-47E3-B36E-65EBE335B066}">
      <dgm:prSet/>
      <dgm:spPr/>
      <dgm:t>
        <a:bodyPr/>
        <a:lstStyle/>
        <a:p>
          <a:endParaRPr lang="en-US"/>
        </a:p>
      </dgm:t>
    </dgm:pt>
    <dgm:pt modelId="{8A90AEEF-A663-4D1F-81C7-5B9E6BD28849}" type="sibTrans" cxnId="{CB5B190F-9211-47E3-B36E-65EBE335B066}">
      <dgm:prSet/>
      <dgm:spPr/>
      <dgm:t>
        <a:bodyPr/>
        <a:lstStyle/>
        <a:p>
          <a:endParaRPr lang="en-US"/>
        </a:p>
      </dgm:t>
    </dgm:pt>
    <dgm:pt modelId="{B3387728-8D9E-459C-8D0E-BE1052A27B87}">
      <dgm:prSet phldrT="[Text]"/>
      <dgm:spPr>
        <a:solidFill>
          <a:schemeClr val="accent6">
            <a:lumMod val="60000"/>
            <a:lumOff val="40000"/>
          </a:schemeClr>
        </a:solidFill>
      </dgm:spPr>
      <dgm:t>
        <a:bodyPr/>
        <a:lstStyle/>
        <a:p>
          <a:r>
            <a:rPr lang="en-US" dirty="0"/>
            <a:t>Series B</a:t>
          </a:r>
        </a:p>
      </dgm:t>
    </dgm:pt>
    <dgm:pt modelId="{CBC79D16-BB44-4782-BA23-F3591C75E882}" type="parTrans" cxnId="{544CEC82-03F6-47C9-881C-43E3880CDEA5}">
      <dgm:prSet/>
      <dgm:spPr/>
      <dgm:t>
        <a:bodyPr/>
        <a:lstStyle/>
        <a:p>
          <a:endParaRPr lang="en-US"/>
        </a:p>
      </dgm:t>
    </dgm:pt>
    <dgm:pt modelId="{17E5A887-A2BA-40FD-BE4D-5974879D738A}" type="sibTrans" cxnId="{544CEC82-03F6-47C9-881C-43E3880CDEA5}">
      <dgm:prSet/>
      <dgm:spPr/>
      <dgm:t>
        <a:bodyPr/>
        <a:lstStyle/>
        <a:p>
          <a:endParaRPr lang="en-US"/>
        </a:p>
      </dgm:t>
    </dgm:pt>
    <dgm:pt modelId="{9EEA2F34-3EB7-481C-8821-1B60077651CF}" type="pres">
      <dgm:prSet presAssocID="{D3075D2F-3977-4B09-8394-1E172F38FBAA}" presName="Name0" presStyleCnt="0">
        <dgm:presLayoutVars>
          <dgm:dir/>
          <dgm:animLvl val="lvl"/>
          <dgm:resizeHandles val="exact"/>
        </dgm:presLayoutVars>
      </dgm:prSet>
      <dgm:spPr/>
    </dgm:pt>
    <dgm:pt modelId="{4883349C-8451-4A76-B6A3-883BD92C1E7A}" type="pres">
      <dgm:prSet presAssocID="{05F70584-BBB8-4A1C-A2AE-9DD9CD52F491}" presName="parTxOnly" presStyleLbl="node1" presStyleIdx="0" presStyleCnt="6" custLinFactY="-84510" custLinFactNeighborX="2688" custLinFactNeighborY="-100000">
        <dgm:presLayoutVars>
          <dgm:chMax val="0"/>
          <dgm:chPref val="0"/>
          <dgm:bulletEnabled val="1"/>
        </dgm:presLayoutVars>
      </dgm:prSet>
      <dgm:spPr/>
    </dgm:pt>
    <dgm:pt modelId="{C3264165-DB8E-4D2C-B754-CD6982B5A27E}" type="pres">
      <dgm:prSet presAssocID="{F10BA25C-423A-401E-BAE8-A77CA7C0A1C9}" presName="parTxOnlySpace" presStyleCnt="0"/>
      <dgm:spPr/>
    </dgm:pt>
    <dgm:pt modelId="{B9909175-41AB-44C4-96BF-F28A338484F2}" type="pres">
      <dgm:prSet presAssocID="{3CB42956-3875-4D2E-ADFD-FF3257A4BD74}" presName="parTxOnly" presStyleLbl="node1" presStyleIdx="1" presStyleCnt="6" custLinFactY="-84510" custLinFactNeighborX="2688" custLinFactNeighborY="-100000">
        <dgm:presLayoutVars>
          <dgm:chMax val="0"/>
          <dgm:chPref val="0"/>
          <dgm:bulletEnabled val="1"/>
        </dgm:presLayoutVars>
      </dgm:prSet>
      <dgm:spPr/>
    </dgm:pt>
    <dgm:pt modelId="{1B04FDA4-B1FB-4DD8-A551-C8D3EB0BED16}" type="pres">
      <dgm:prSet presAssocID="{E4F4F4D4-CAD3-495B-8594-2519A6AE96B1}" presName="parTxOnlySpace" presStyleCnt="0"/>
      <dgm:spPr/>
    </dgm:pt>
    <dgm:pt modelId="{9F401851-5043-4B4C-851A-6465B0B5A817}" type="pres">
      <dgm:prSet presAssocID="{3628F4B3-FF49-4F6F-A836-BD3E57167165}" presName="parTxOnly" presStyleLbl="node1" presStyleIdx="2" presStyleCnt="6" custLinFactY="-84510" custLinFactNeighborX="2688" custLinFactNeighborY="-100000">
        <dgm:presLayoutVars>
          <dgm:chMax val="0"/>
          <dgm:chPref val="0"/>
          <dgm:bulletEnabled val="1"/>
        </dgm:presLayoutVars>
      </dgm:prSet>
      <dgm:spPr/>
    </dgm:pt>
    <dgm:pt modelId="{BF66321A-8B61-439F-95C8-7B7A0C647DAE}" type="pres">
      <dgm:prSet presAssocID="{8A90AEEF-A663-4D1F-81C7-5B9E6BD28849}" presName="parTxOnlySpace" presStyleCnt="0"/>
      <dgm:spPr/>
    </dgm:pt>
    <dgm:pt modelId="{E56577B2-1356-4956-94AE-386E0746351F}" type="pres">
      <dgm:prSet presAssocID="{B3387728-8D9E-459C-8D0E-BE1052A27B87}" presName="parTxOnly" presStyleLbl="node1" presStyleIdx="3" presStyleCnt="6" custLinFactY="-84510" custLinFactNeighborX="2688" custLinFactNeighborY="-100000">
        <dgm:presLayoutVars>
          <dgm:chMax val="0"/>
          <dgm:chPref val="0"/>
          <dgm:bulletEnabled val="1"/>
        </dgm:presLayoutVars>
      </dgm:prSet>
      <dgm:spPr/>
    </dgm:pt>
    <dgm:pt modelId="{86724F7A-8630-4DDB-8D03-BB443F9DB321}" type="pres">
      <dgm:prSet presAssocID="{17E5A887-A2BA-40FD-BE4D-5974879D738A}" presName="parTxOnlySpace" presStyleCnt="0"/>
      <dgm:spPr/>
    </dgm:pt>
    <dgm:pt modelId="{D3565B9B-A556-432B-A5E9-DED358B9BCB3}" type="pres">
      <dgm:prSet presAssocID="{787AE8D9-2F55-49EA-BC97-83B279917987}" presName="parTxOnly" presStyleLbl="node1" presStyleIdx="4" presStyleCnt="6" custLinFactY="-84510" custLinFactNeighborX="2688" custLinFactNeighborY="-100000">
        <dgm:presLayoutVars>
          <dgm:chMax val="0"/>
          <dgm:chPref val="0"/>
          <dgm:bulletEnabled val="1"/>
        </dgm:presLayoutVars>
      </dgm:prSet>
      <dgm:spPr/>
    </dgm:pt>
    <dgm:pt modelId="{B279D399-E92E-491F-942C-8257501FE46A}" type="pres">
      <dgm:prSet presAssocID="{E1EFBC88-E2E3-48A8-95B9-0DC4A83C29C3}" presName="parTxOnlySpace" presStyleCnt="0"/>
      <dgm:spPr/>
    </dgm:pt>
    <dgm:pt modelId="{7E621DD4-6D93-40D5-9542-C52B22E7270B}" type="pres">
      <dgm:prSet presAssocID="{84FB74EA-ABAF-40E3-B8D6-E646EF03A030}" presName="parTxOnly" presStyleLbl="node1" presStyleIdx="5" presStyleCnt="6" custLinFactY="-84510" custLinFactNeighborX="2688" custLinFactNeighborY="-100000">
        <dgm:presLayoutVars>
          <dgm:chMax val="0"/>
          <dgm:chPref val="0"/>
          <dgm:bulletEnabled val="1"/>
        </dgm:presLayoutVars>
      </dgm:prSet>
      <dgm:spPr/>
    </dgm:pt>
  </dgm:ptLst>
  <dgm:cxnLst>
    <dgm:cxn modelId="{544CEC82-03F6-47C9-881C-43E3880CDEA5}" srcId="{D3075D2F-3977-4B09-8394-1E172F38FBAA}" destId="{B3387728-8D9E-459C-8D0E-BE1052A27B87}" srcOrd="3" destOrd="0" parTransId="{CBC79D16-BB44-4782-BA23-F3591C75E882}" sibTransId="{17E5A887-A2BA-40FD-BE4D-5974879D738A}"/>
    <dgm:cxn modelId="{9E89BB95-4029-40D6-B590-B6D608544FEA}" srcId="{D3075D2F-3977-4B09-8394-1E172F38FBAA}" destId="{05F70584-BBB8-4A1C-A2AE-9DD9CD52F491}" srcOrd="0" destOrd="0" parTransId="{D6609D70-0FCC-4A2B-9C4B-C8E3093EEBA6}" sibTransId="{F10BA25C-423A-401E-BAE8-A77CA7C0A1C9}"/>
    <dgm:cxn modelId="{476017A0-C6AE-44B0-B180-518AB6D15F28}" type="presOf" srcId="{D3075D2F-3977-4B09-8394-1E172F38FBAA}" destId="{9EEA2F34-3EB7-481C-8821-1B60077651CF}" srcOrd="0" destOrd="0" presId="urn:microsoft.com/office/officeart/2005/8/layout/chevron1"/>
    <dgm:cxn modelId="{44F6F6BA-186F-45A9-9DF0-1A9C7A756B3C}" type="presOf" srcId="{B3387728-8D9E-459C-8D0E-BE1052A27B87}" destId="{E56577B2-1356-4956-94AE-386E0746351F}" srcOrd="0" destOrd="0" presId="urn:microsoft.com/office/officeart/2005/8/layout/chevron1"/>
    <dgm:cxn modelId="{9DF4B20B-B8D3-4FF3-A455-7E5A49A56F76}" srcId="{D3075D2F-3977-4B09-8394-1E172F38FBAA}" destId="{84FB74EA-ABAF-40E3-B8D6-E646EF03A030}" srcOrd="5" destOrd="0" parTransId="{B0D3B1E7-65DF-4A2E-94AB-28B0A58DB0E2}" sibTransId="{3CFC4813-837E-4BD7-884E-B7FA23F2C16E}"/>
    <dgm:cxn modelId="{2F3507A9-303E-4848-A0F9-F12A901A2EA5}" type="presOf" srcId="{3CB42956-3875-4D2E-ADFD-FF3257A4BD74}" destId="{B9909175-41AB-44C4-96BF-F28A338484F2}" srcOrd="0" destOrd="0" presId="urn:microsoft.com/office/officeart/2005/8/layout/chevron1"/>
    <dgm:cxn modelId="{24467CC9-C745-4896-B186-E4DC2B0DA000}" type="presOf" srcId="{05F70584-BBB8-4A1C-A2AE-9DD9CD52F491}" destId="{4883349C-8451-4A76-B6A3-883BD92C1E7A}" srcOrd="0" destOrd="0" presId="urn:microsoft.com/office/officeart/2005/8/layout/chevron1"/>
    <dgm:cxn modelId="{7A131E5F-959C-4BE1-AC61-20AFDB59A2A1}" srcId="{D3075D2F-3977-4B09-8394-1E172F38FBAA}" destId="{787AE8D9-2F55-49EA-BC97-83B279917987}" srcOrd="4" destOrd="0" parTransId="{550F846D-C6BC-4F14-8EFD-8FEBAF0006FE}" sibTransId="{E1EFBC88-E2E3-48A8-95B9-0DC4A83C29C3}"/>
    <dgm:cxn modelId="{5CFD160E-55C0-4642-B038-911F5633BE71}" type="presOf" srcId="{3628F4B3-FF49-4F6F-A836-BD3E57167165}" destId="{9F401851-5043-4B4C-851A-6465B0B5A817}" srcOrd="0" destOrd="0" presId="urn:microsoft.com/office/officeart/2005/8/layout/chevron1"/>
    <dgm:cxn modelId="{3E90A58C-6292-4AF7-B14D-BD61F6D851C4}" srcId="{D3075D2F-3977-4B09-8394-1E172F38FBAA}" destId="{3CB42956-3875-4D2E-ADFD-FF3257A4BD74}" srcOrd="1" destOrd="0" parTransId="{2C0A4A7F-A8B4-41DF-96E8-47A22962215E}" sibTransId="{E4F4F4D4-CAD3-495B-8594-2519A6AE96B1}"/>
    <dgm:cxn modelId="{CB5B190F-9211-47E3-B36E-65EBE335B066}" srcId="{D3075D2F-3977-4B09-8394-1E172F38FBAA}" destId="{3628F4B3-FF49-4F6F-A836-BD3E57167165}" srcOrd="2" destOrd="0" parTransId="{9BD513FA-DDD8-421C-B07B-31261000DE6E}" sibTransId="{8A90AEEF-A663-4D1F-81C7-5B9E6BD28849}"/>
    <dgm:cxn modelId="{99D2F17F-F269-4708-9D0A-5D6623DC6CF4}" type="presOf" srcId="{787AE8D9-2F55-49EA-BC97-83B279917987}" destId="{D3565B9B-A556-432B-A5E9-DED358B9BCB3}" srcOrd="0" destOrd="0" presId="urn:microsoft.com/office/officeart/2005/8/layout/chevron1"/>
    <dgm:cxn modelId="{E62D5B42-F3CA-4FA6-87AF-44A18ACEF9DE}" type="presOf" srcId="{84FB74EA-ABAF-40E3-B8D6-E646EF03A030}" destId="{7E621DD4-6D93-40D5-9542-C52B22E7270B}" srcOrd="0" destOrd="0" presId="urn:microsoft.com/office/officeart/2005/8/layout/chevron1"/>
    <dgm:cxn modelId="{5D512FBC-B59C-46C6-8A79-53F27FD56F3E}" type="presParOf" srcId="{9EEA2F34-3EB7-481C-8821-1B60077651CF}" destId="{4883349C-8451-4A76-B6A3-883BD92C1E7A}" srcOrd="0" destOrd="0" presId="urn:microsoft.com/office/officeart/2005/8/layout/chevron1"/>
    <dgm:cxn modelId="{590B6EA5-046A-4C9A-B86F-1A28FD38A21C}" type="presParOf" srcId="{9EEA2F34-3EB7-481C-8821-1B60077651CF}" destId="{C3264165-DB8E-4D2C-B754-CD6982B5A27E}" srcOrd="1" destOrd="0" presId="urn:microsoft.com/office/officeart/2005/8/layout/chevron1"/>
    <dgm:cxn modelId="{E6993911-FF2B-4DFD-9269-ED10AB284ACA}" type="presParOf" srcId="{9EEA2F34-3EB7-481C-8821-1B60077651CF}" destId="{B9909175-41AB-44C4-96BF-F28A338484F2}" srcOrd="2" destOrd="0" presId="urn:microsoft.com/office/officeart/2005/8/layout/chevron1"/>
    <dgm:cxn modelId="{A7CA71AF-64F5-4590-B0C9-551EF65ED17A}" type="presParOf" srcId="{9EEA2F34-3EB7-481C-8821-1B60077651CF}" destId="{1B04FDA4-B1FB-4DD8-A551-C8D3EB0BED16}" srcOrd="3" destOrd="0" presId="urn:microsoft.com/office/officeart/2005/8/layout/chevron1"/>
    <dgm:cxn modelId="{30A8A77D-7313-456C-9110-24167DF0DE38}" type="presParOf" srcId="{9EEA2F34-3EB7-481C-8821-1B60077651CF}" destId="{9F401851-5043-4B4C-851A-6465B0B5A817}" srcOrd="4" destOrd="0" presId="urn:microsoft.com/office/officeart/2005/8/layout/chevron1"/>
    <dgm:cxn modelId="{99EE194C-60B3-4BC9-8F49-FA49CB797767}" type="presParOf" srcId="{9EEA2F34-3EB7-481C-8821-1B60077651CF}" destId="{BF66321A-8B61-439F-95C8-7B7A0C647DAE}" srcOrd="5" destOrd="0" presId="urn:microsoft.com/office/officeart/2005/8/layout/chevron1"/>
    <dgm:cxn modelId="{F1D2DD34-93F4-4D1E-878F-13DE247727BA}" type="presParOf" srcId="{9EEA2F34-3EB7-481C-8821-1B60077651CF}" destId="{E56577B2-1356-4956-94AE-386E0746351F}" srcOrd="6" destOrd="0" presId="urn:microsoft.com/office/officeart/2005/8/layout/chevron1"/>
    <dgm:cxn modelId="{90381E93-55FB-46C5-BAA7-D456A2ADEFC6}" type="presParOf" srcId="{9EEA2F34-3EB7-481C-8821-1B60077651CF}" destId="{86724F7A-8630-4DDB-8D03-BB443F9DB321}" srcOrd="7" destOrd="0" presId="urn:microsoft.com/office/officeart/2005/8/layout/chevron1"/>
    <dgm:cxn modelId="{5163DCAE-2599-4012-908A-BED2F5724205}" type="presParOf" srcId="{9EEA2F34-3EB7-481C-8821-1B60077651CF}" destId="{D3565B9B-A556-432B-A5E9-DED358B9BCB3}" srcOrd="8" destOrd="0" presId="urn:microsoft.com/office/officeart/2005/8/layout/chevron1"/>
    <dgm:cxn modelId="{04EFFB17-C4C5-44BB-B273-206866F89E52}" type="presParOf" srcId="{9EEA2F34-3EB7-481C-8821-1B60077651CF}" destId="{B279D399-E92E-491F-942C-8257501FE46A}" srcOrd="9" destOrd="0" presId="urn:microsoft.com/office/officeart/2005/8/layout/chevron1"/>
    <dgm:cxn modelId="{5C7AEAA5-7161-4A6F-BD20-3B181684FB98}" type="presParOf" srcId="{9EEA2F34-3EB7-481C-8821-1B60077651CF}" destId="{7E621DD4-6D93-40D5-9542-C52B22E7270B}"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83349C-8451-4A76-B6A3-883BD92C1E7A}">
      <dsp:nvSpPr>
        <dsp:cNvPr id="0" name=""/>
        <dsp:cNvSpPr/>
      </dsp:nvSpPr>
      <dsp:spPr>
        <a:xfrm>
          <a:off x="10268" y="383956"/>
          <a:ext cx="1910060" cy="764024"/>
        </a:xfrm>
        <a:prstGeom prst="chevron">
          <a:avLst/>
        </a:prstGeom>
        <a:solidFill>
          <a:schemeClr val="accent6">
            <a:lumMod val="40000"/>
            <a:lumOff val="6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22670" rIns="22670" bIns="22670" numCol="1" spcCol="1270" anchor="ctr" anchorCtr="0">
          <a:noAutofit/>
        </a:bodyPr>
        <a:lstStyle/>
        <a:p>
          <a:pPr marL="0" lvl="0" indent="0" algn="ctr" defTabSz="755650">
            <a:lnSpc>
              <a:spcPct val="90000"/>
            </a:lnSpc>
            <a:spcBef>
              <a:spcPct val="0"/>
            </a:spcBef>
            <a:spcAft>
              <a:spcPct val="35000"/>
            </a:spcAft>
            <a:buNone/>
          </a:pPr>
          <a:r>
            <a:rPr lang="en-US" sz="1700" kern="1200" dirty="0"/>
            <a:t>Pre-Seed</a:t>
          </a:r>
        </a:p>
      </dsp:txBody>
      <dsp:txXfrm>
        <a:off x="392280" y="383956"/>
        <a:ext cx="1146036" cy="764024"/>
      </dsp:txXfrm>
    </dsp:sp>
    <dsp:sp modelId="{B9909175-41AB-44C4-96BF-F28A338484F2}">
      <dsp:nvSpPr>
        <dsp:cNvPr id="0" name=""/>
        <dsp:cNvSpPr/>
      </dsp:nvSpPr>
      <dsp:spPr>
        <a:xfrm>
          <a:off x="1729322" y="383956"/>
          <a:ext cx="1910060" cy="764024"/>
        </a:xfrm>
        <a:prstGeom prst="chevron">
          <a:avLst/>
        </a:prstGeom>
        <a:solidFill>
          <a:schemeClr val="accent6">
            <a:lumMod val="40000"/>
            <a:lumOff val="6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22670" rIns="22670" bIns="22670" numCol="1" spcCol="1270" anchor="ctr" anchorCtr="0">
          <a:noAutofit/>
        </a:bodyPr>
        <a:lstStyle/>
        <a:p>
          <a:pPr marL="0" lvl="0" indent="0" algn="ctr" defTabSz="755650">
            <a:lnSpc>
              <a:spcPct val="90000"/>
            </a:lnSpc>
            <a:spcBef>
              <a:spcPct val="0"/>
            </a:spcBef>
            <a:spcAft>
              <a:spcPct val="35000"/>
            </a:spcAft>
            <a:buNone/>
          </a:pPr>
          <a:r>
            <a:rPr lang="en-US" sz="1700" kern="1200" dirty="0"/>
            <a:t>Seed</a:t>
          </a:r>
        </a:p>
      </dsp:txBody>
      <dsp:txXfrm>
        <a:off x="2111334" y="383956"/>
        <a:ext cx="1146036" cy="764024"/>
      </dsp:txXfrm>
    </dsp:sp>
    <dsp:sp modelId="{9F401851-5043-4B4C-851A-6465B0B5A817}">
      <dsp:nvSpPr>
        <dsp:cNvPr id="0" name=""/>
        <dsp:cNvSpPr/>
      </dsp:nvSpPr>
      <dsp:spPr>
        <a:xfrm>
          <a:off x="3448377" y="383956"/>
          <a:ext cx="1910060" cy="764024"/>
        </a:xfrm>
        <a:prstGeom prst="chevron">
          <a:avLst/>
        </a:prstGeom>
        <a:solidFill>
          <a:schemeClr val="accent6">
            <a:lumMod val="60000"/>
            <a:lumOff val="4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22670" rIns="22670" bIns="22670" numCol="1" spcCol="1270" anchor="ctr" anchorCtr="0">
          <a:noAutofit/>
        </a:bodyPr>
        <a:lstStyle/>
        <a:p>
          <a:pPr marL="0" lvl="0" indent="0" algn="ctr" defTabSz="755650">
            <a:lnSpc>
              <a:spcPct val="90000"/>
            </a:lnSpc>
            <a:spcBef>
              <a:spcPct val="0"/>
            </a:spcBef>
            <a:spcAft>
              <a:spcPct val="35000"/>
            </a:spcAft>
            <a:buNone/>
          </a:pPr>
          <a:r>
            <a:rPr lang="en-US" sz="1700" kern="1200" dirty="0"/>
            <a:t>Series A</a:t>
          </a:r>
        </a:p>
      </dsp:txBody>
      <dsp:txXfrm>
        <a:off x="3830389" y="383956"/>
        <a:ext cx="1146036" cy="764024"/>
      </dsp:txXfrm>
    </dsp:sp>
    <dsp:sp modelId="{E56577B2-1356-4956-94AE-386E0746351F}">
      <dsp:nvSpPr>
        <dsp:cNvPr id="0" name=""/>
        <dsp:cNvSpPr/>
      </dsp:nvSpPr>
      <dsp:spPr>
        <a:xfrm>
          <a:off x="5167431" y="383956"/>
          <a:ext cx="1910060" cy="764024"/>
        </a:xfrm>
        <a:prstGeom prst="chevron">
          <a:avLst/>
        </a:prstGeom>
        <a:solidFill>
          <a:schemeClr val="accent6">
            <a:lumMod val="60000"/>
            <a:lumOff val="4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22670" rIns="22670" bIns="22670" numCol="1" spcCol="1270" anchor="ctr" anchorCtr="0">
          <a:noAutofit/>
        </a:bodyPr>
        <a:lstStyle/>
        <a:p>
          <a:pPr marL="0" lvl="0" indent="0" algn="ctr" defTabSz="755650">
            <a:lnSpc>
              <a:spcPct val="90000"/>
            </a:lnSpc>
            <a:spcBef>
              <a:spcPct val="0"/>
            </a:spcBef>
            <a:spcAft>
              <a:spcPct val="35000"/>
            </a:spcAft>
            <a:buNone/>
          </a:pPr>
          <a:r>
            <a:rPr lang="en-US" sz="1700" kern="1200" dirty="0"/>
            <a:t>Series B</a:t>
          </a:r>
        </a:p>
      </dsp:txBody>
      <dsp:txXfrm>
        <a:off x="5549443" y="383956"/>
        <a:ext cx="1146036" cy="764024"/>
      </dsp:txXfrm>
    </dsp:sp>
    <dsp:sp modelId="{D3565B9B-A556-432B-A5E9-DED358B9BCB3}">
      <dsp:nvSpPr>
        <dsp:cNvPr id="0" name=""/>
        <dsp:cNvSpPr/>
      </dsp:nvSpPr>
      <dsp:spPr>
        <a:xfrm>
          <a:off x="6886485" y="383956"/>
          <a:ext cx="1910060" cy="764024"/>
        </a:xfrm>
        <a:prstGeom prst="chevron">
          <a:avLst/>
        </a:prstGeom>
        <a:solidFill>
          <a:schemeClr val="accent6">
            <a:lumMod val="7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22670" rIns="22670" bIns="22670" numCol="1" spcCol="1270" anchor="ctr" anchorCtr="0">
          <a:noAutofit/>
        </a:bodyPr>
        <a:lstStyle/>
        <a:p>
          <a:pPr marL="0" lvl="0" indent="0" algn="ctr" defTabSz="755650">
            <a:lnSpc>
              <a:spcPct val="90000"/>
            </a:lnSpc>
            <a:spcBef>
              <a:spcPct val="0"/>
            </a:spcBef>
            <a:spcAft>
              <a:spcPct val="35000"/>
            </a:spcAft>
            <a:buNone/>
          </a:pPr>
          <a:r>
            <a:rPr lang="en-US" sz="1700" kern="1200" dirty="0"/>
            <a:t>Expansion- C,D,E, IPO</a:t>
          </a:r>
        </a:p>
      </dsp:txBody>
      <dsp:txXfrm>
        <a:off x="7268497" y="383956"/>
        <a:ext cx="1146036" cy="764024"/>
      </dsp:txXfrm>
    </dsp:sp>
    <dsp:sp modelId="{7E621DD4-6D93-40D5-9542-C52B22E7270B}">
      <dsp:nvSpPr>
        <dsp:cNvPr id="0" name=""/>
        <dsp:cNvSpPr/>
      </dsp:nvSpPr>
      <dsp:spPr>
        <a:xfrm>
          <a:off x="8605539" y="383956"/>
          <a:ext cx="1910060" cy="764024"/>
        </a:xfrm>
        <a:prstGeom prst="chevron">
          <a:avLst/>
        </a:prstGeom>
        <a:solidFill>
          <a:schemeClr val="accent6">
            <a:lumMod val="5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22670" rIns="22670" bIns="22670" numCol="1" spcCol="1270" anchor="ctr" anchorCtr="0">
          <a:noAutofit/>
        </a:bodyPr>
        <a:lstStyle/>
        <a:p>
          <a:pPr marL="0" lvl="0" indent="0" algn="ctr" defTabSz="755650">
            <a:lnSpc>
              <a:spcPct val="90000"/>
            </a:lnSpc>
            <a:spcBef>
              <a:spcPct val="0"/>
            </a:spcBef>
            <a:spcAft>
              <a:spcPct val="35000"/>
            </a:spcAft>
            <a:buNone/>
          </a:pPr>
          <a:r>
            <a:rPr lang="en-US" sz="1700" kern="1200" dirty="0"/>
            <a:t>Exit of VC</a:t>
          </a:r>
        </a:p>
      </dsp:txBody>
      <dsp:txXfrm>
        <a:off x="8987551" y="383956"/>
        <a:ext cx="1146036" cy="764024"/>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2FCA834-5F12-2143-9D81-2FF212203D5E}" type="datetimeFigureOut">
              <a:rPr lang="en-US" smtClean="0"/>
              <a:t>6/23/2016</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6E6BB326-847D-1D47-8365-398411AC288E}" type="slidenum">
              <a:rPr lang="en-US" smtClean="0"/>
              <a:t>‹#›</a:t>
            </a:fld>
            <a:endParaRPr lang="en-US"/>
          </a:p>
        </p:txBody>
      </p:sp>
    </p:spTree>
    <p:extLst>
      <p:ext uri="{BB962C8B-B14F-4D97-AF65-F5344CB8AC3E}">
        <p14:creationId xmlns:p14="http://schemas.microsoft.com/office/powerpoint/2010/main" val="213648751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9FC2B84-1D6E-214A-BE41-C9BCF0EEB60E}" type="datetimeFigureOut">
              <a:rPr lang="en-US" smtClean="0"/>
              <a:t>6/23/2016</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C116942-AFAC-7B49-97A2-0D438CD87B53}" type="slidenum">
              <a:rPr lang="en-US" smtClean="0"/>
              <a:t>‹#›</a:t>
            </a:fld>
            <a:endParaRPr lang="en-US"/>
          </a:p>
        </p:txBody>
      </p:sp>
    </p:spTree>
    <p:extLst>
      <p:ext uri="{BB962C8B-B14F-4D97-AF65-F5344CB8AC3E}">
        <p14:creationId xmlns:p14="http://schemas.microsoft.com/office/powerpoint/2010/main" val="357604870"/>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DAE1955-6A15-4DAD-89B5-D56735282613}"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7406430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Helvetica"/>
                <a:cs typeface="Helvetica"/>
              </a:rPr>
              <a:t>Angels- high net worth individuals,</a:t>
            </a:r>
            <a:r>
              <a:rPr lang="en-US" sz="1200" baseline="0" dirty="0">
                <a:latin typeface="Helvetica"/>
                <a:cs typeface="Helvetica"/>
              </a:rPr>
              <a:t> ex entrepreneurs, </a:t>
            </a:r>
            <a:r>
              <a:rPr lang="en-US" sz="1200" baseline="0" dirty="0" err="1">
                <a:latin typeface="Helvetica"/>
                <a:cs typeface="Helvetica"/>
              </a:rPr>
              <a:t>corp</a:t>
            </a:r>
            <a:r>
              <a:rPr lang="en-US" sz="1200" baseline="0" dirty="0">
                <a:latin typeface="Helvetica"/>
                <a:cs typeface="Helvetica"/>
              </a:rPr>
              <a:t> executives, go for ones with great value (expertise, network, know how),</a:t>
            </a:r>
            <a:endParaRPr lang="en-US" sz="1200" dirty="0">
              <a:latin typeface="Helvetica"/>
              <a:cs typeface="Helvetica"/>
            </a:endParaRPr>
          </a:p>
          <a:p>
            <a:pPr marL="171450" marR="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Helvetica"/>
                <a:cs typeface="Helvetica"/>
              </a:rPr>
              <a:t>Crowd funding- equity or</a:t>
            </a:r>
            <a:r>
              <a:rPr lang="en-US" sz="1200" baseline="0" dirty="0">
                <a:latin typeface="Helvetica"/>
                <a:cs typeface="Helvetica"/>
              </a:rPr>
              <a:t> pre sale- </a:t>
            </a:r>
            <a:endParaRPr lang="en-US" sz="1200" dirty="0">
              <a:latin typeface="Helvetica"/>
              <a:cs typeface="Helvetica"/>
            </a:endParaRPr>
          </a:p>
          <a:p>
            <a:pPr marL="171450" marR="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Helvetica"/>
                <a:cs typeface="Helvetica"/>
              </a:rPr>
              <a:t>Accelerators- A three to six month “startup boot camp” that provides mentoring, office space and access to capital in exchange for 3-6% of common stock. </a:t>
            </a:r>
          </a:p>
          <a:p>
            <a:pPr marL="171450" marR="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Helvetica"/>
                <a:cs typeface="Helvetica"/>
              </a:rPr>
              <a:t>Incubators-</a:t>
            </a:r>
            <a:r>
              <a:rPr lang="en-US" sz="1200" baseline="0" dirty="0">
                <a:latin typeface="Helvetica"/>
                <a:cs typeface="Helvetica"/>
              </a:rPr>
              <a:t> in some </a:t>
            </a:r>
            <a:r>
              <a:rPr lang="en-US" sz="1200" baseline="0" dirty="0" err="1">
                <a:latin typeface="Helvetica"/>
                <a:cs typeface="Helvetica"/>
              </a:rPr>
              <a:t>contires</a:t>
            </a:r>
            <a:r>
              <a:rPr lang="en-US" sz="1200" baseline="0" dirty="0">
                <a:latin typeface="Helvetica"/>
                <a:cs typeface="Helvetica"/>
              </a:rPr>
              <a:t> there are government plans with the OCS\government\municipality to get funding and space with detailed terms </a:t>
            </a:r>
          </a:p>
          <a:p>
            <a:pPr marL="171450" marR="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Helvetica"/>
                <a:cs typeface="Helvetica"/>
              </a:rPr>
              <a:t>Seed funds tend to invest $50K - $750K in an institutional seed round which is usually up to $1.5M. These funds invest together as a syndicate. </a:t>
            </a:r>
          </a:p>
          <a:p>
            <a:pPr marL="171450" marR="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Helvetica"/>
                <a:cs typeface="Helvetica"/>
              </a:rPr>
              <a:t>VC-VCs typically lead $3M-$10M+ Series A rounds but some invest $50K - $1M in seeds to back great founders and / or learn about emerging tech. </a:t>
            </a:r>
          </a:p>
          <a:p>
            <a:pPr marL="171450" marR="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dirty="0">
              <a:latin typeface="Helvetica"/>
              <a:cs typeface="Helvetica"/>
            </a:endParaRPr>
          </a:p>
          <a:p>
            <a:pPr marL="0" marR="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dirty="0">
              <a:gradFill>
                <a:gsLst>
                  <a:gs pos="2917">
                    <a:schemeClr val="tx1"/>
                  </a:gs>
                  <a:gs pos="30000">
                    <a:schemeClr val="tx1"/>
                  </a:gs>
                </a:gsLst>
                <a:lin ang="5400000" scaled="0"/>
              </a:gra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dirty="0">
              <a:gradFill>
                <a:gsLst>
                  <a:gs pos="2917">
                    <a:schemeClr val="tx1"/>
                  </a:gs>
                  <a:gs pos="30000">
                    <a:schemeClr val="tx1"/>
                  </a:gs>
                </a:gsLst>
                <a:lin ang="5400000" scaled="0"/>
              </a:gra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kern="1200" dirty="0">
                <a:gradFill>
                  <a:gsLst>
                    <a:gs pos="2917">
                      <a:schemeClr val="tx1"/>
                    </a:gs>
                    <a:gs pos="30000">
                      <a:schemeClr val="tx1"/>
                    </a:gs>
                  </a:gsLst>
                  <a:lin ang="5400000" scaled="0"/>
                </a:gradFill>
                <a:latin typeface="+mn-lt"/>
                <a:ea typeface="+mn-ea"/>
                <a:cs typeface="+mn-cs"/>
              </a:rPr>
              <a:t>When to go to each type of investor </a:t>
            </a:r>
          </a:p>
          <a:p>
            <a:pPr marL="171450" indent="-171450">
              <a:buFont typeface="Arial" panose="020B0604020202020204" pitchFamily="34" charset="0"/>
              <a:buChar char="•"/>
            </a:pP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B04006F-3B72-4803-B81D-EE33E994D433}" type="datetime1">
              <a:rPr lang="en-US" smtClean="0"/>
              <a:t>6/23/2016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8616992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Seed funding</a:t>
            </a:r>
            <a:r>
              <a:rPr lang="en-US" dirty="0"/>
              <a:t>: Low level financing needed to prove a new idea, often provided by angel investors. Crowd funding is also emerging as an option for seed funding.</a:t>
            </a:r>
          </a:p>
          <a:p>
            <a:r>
              <a:rPr lang="en-US" b="1" dirty="0"/>
              <a:t>Start-up</a:t>
            </a:r>
            <a:r>
              <a:rPr lang="en-US" dirty="0"/>
              <a:t>: Early stage firms that need funding for expenses associated with marketing and product development</a:t>
            </a:r>
          </a:p>
          <a:p>
            <a:r>
              <a:rPr lang="en-US" b="1" dirty="0"/>
              <a:t>Growth (Series A round)</a:t>
            </a:r>
            <a:r>
              <a:rPr lang="en-US" dirty="0"/>
              <a:t>: Early sales and production funds</a:t>
            </a:r>
          </a:p>
          <a:p>
            <a:r>
              <a:rPr lang="en-US" b="1" dirty="0"/>
              <a:t>Second-Round</a:t>
            </a:r>
            <a:r>
              <a:rPr lang="en-US" dirty="0"/>
              <a:t>: Working capital for early stage companies that are selling product, but not yet turning a profit</a:t>
            </a:r>
          </a:p>
          <a:p>
            <a:r>
              <a:rPr lang="en-US" b="1" dirty="0"/>
              <a:t>Expansion</a:t>
            </a:r>
            <a:r>
              <a:rPr lang="en-US" dirty="0"/>
              <a:t>: Also called Mezzanine financing, this is expansion money for a newly profitable company</a:t>
            </a:r>
          </a:p>
          <a:p>
            <a:r>
              <a:rPr lang="en-US" b="1" dirty="0"/>
              <a:t>Exit of venture capitalist</a:t>
            </a:r>
            <a:r>
              <a:rPr lang="en-US" dirty="0"/>
              <a:t>: Also called bridge financing, 4th round is intended to finance the "going public" process</a:t>
            </a:r>
          </a:p>
          <a:p>
            <a:endParaRPr lang="en-US" dirty="0"/>
          </a:p>
          <a:p>
            <a:pPr>
              <a:lnSpc>
                <a:spcPct val="90000"/>
              </a:lnSpc>
              <a:spcAft>
                <a:spcPts val="600"/>
              </a:spcAft>
            </a:pPr>
            <a:r>
              <a:rPr lang="en-US" sz="1200" kern="1200" dirty="0">
                <a:gradFill>
                  <a:gsLst>
                    <a:gs pos="2917">
                      <a:schemeClr val="tx1"/>
                    </a:gs>
                    <a:gs pos="30000">
                      <a:schemeClr val="tx1"/>
                    </a:gs>
                  </a:gsLst>
                  <a:lin ang="5400000" scaled="0"/>
                </a:gradFill>
                <a:latin typeface="+mn-lt"/>
                <a:ea typeface="+mn-ea"/>
                <a:cs typeface="+mn-cs"/>
              </a:rPr>
              <a:t>Decision makers vs. gate keepers </a:t>
            </a:r>
          </a:p>
          <a:p>
            <a:pPr>
              <a:lnSpc>
                <a:spcPct val="90000"/>
              </a:lnSpc>
              <a:spcAft>
                <a:spcPts val="600"/>
              </a:spcAft>
            </a:pPr>
            <a:r>
              <a:rPr lang="en-US" sz="1200" kern="1200" dirty="0">
                <a:gradFill>
                  <a:gsLst>
                    <a:gs pos="2917">
                      <a:schemeClr val="tx1"/>
                    </a:gs>
                    <a:gs pos="30000">
                      <a:schemeClr val="tx1"/>
                    </a:gs>
                  </a:gsLst>
                  <a:lin ang="5400000" scaled="0"/>
                </a:gradFill>
                <a:latin typeface="+mn-lt"/>
                <a:ea typeface="+mn-ea"/>
                <a:cs typeface="+mn-cs"/>
              </a:rPr>
              <a:t>Too many meetings indication</a:t>
            </a:r>
          </a:p>
          <a:p>
            <a:pPr>
              <a:lnSpc>
                <a:spcPct val="90000"/>
              </a:lnSpc>
              <a:spcAft>
                <a:spcPts val="600"/>
              </a:spcAft>
            </a:pPr>
            <a:endParaRPr lang="en-US" sz="1200" kern="1200" dirty="0">
              <a:gradFill>
                <a:gsLst>
                  <a:gs pos="2917">
                    <a:schemeClr val="tx1"/>
                  </a:gs>
                  <a:gs pos="30000">
                    <a:schemeClr val="tx1"/>
                  </a:gs>
                </a:gsLst>
                <a:lin ang="5400000" scaled="0"/>
              </a:gradFill>
              <a:latin typeface="+mn-lt"/>
              <a:ea typeface="+mn-ea"/>
              <a:cs typeface="+mn-cs"/>
            </a:endParaRPr>
          </a:p>
        </p:txBody>
      </p:sp>
      <p:sp>
        <p:nvSpPr>
          <p:cNvPr id="4" name="Slide Number Placeholder 3"/>
          <p:cNvSpPr>
            <a:spLocks noGrp="1"/>
          </p:cNvSpPr>
          <p:nvPr>
            <p:ph type="sldNum" sz="quarter" idx="10"/>
          </p:nvPr>
        </p:nvSpPr>
        <p:spPr/>
        <p:txBody>
          <a:bodyPr/>
          <a:lstStyle/>
          <a:p>
            <a:fld id="{3C116942-AFAC-7B49-97A2-0D438CD87B53}" type="slidenum">
              <a:rPr lang="en-US" smtClean="0"/>
              <a:t>15</a:t>
            </a:fld>
            <a:endParaRPr lang="en-US"/>
          </a:p>
        </p:txBody>
      </p:sp>
    </p:spTree>
    <p:extLst>
      <p:ext uri="{BB962C8B-B14F-4D97-AF65-F5344CB8AC3E}">
        <p14:creationId xmlns:p14="http://schemas.microsoft.com/office/powerpoint/2010/main" val="35495954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1" dirty="0"/>
              <a:t>Burn Rate:</a:t>
            </a:r>
            <a:r>
              <a:rPr lang="en-US" dirty="0"/>
              <a:t> the rate at which a start-up uses its venture capital funding before it begins earning any revenue.</a:t>
            </a:r>
          </a:p>
          <a:p>
            <a:pPr marL="171450" indent="-171450">
              <a:buFont typeface="Arial" panose="020B0604020202020204" pitchFamily="34" charset="0"/>
              <a:buChar char="•"/>
            </a:pPr>
            <a:r>
              <a:rPr lang="en-US" b="1" dirty="0"/>
              <a:t>Capital Commitment:</a:t>
            </a:r>
            <a:r>
              <a:rPr lang="en-US" dirty="0"/>
              <a:t> Every investor in a venture capital fund commits to investing a specified sum of money in the fund partnership over a specified period of time. The fund records this as the limited partnership’s capital commitment. The sum of capital commitments is equal to the size of the fund. Limited partners and the general partner must make a capital commitment to participate in the fund.</a:t>
            </a:r>
          </a:p>
          <a:p>
            <a:pPr marL="171450" indent="-171450">
              <a:buFont typeface="Arial" panose="020B0604020202020204" pitchFamily="34" charset="0"/>
              <a:buChar char="•"/>
            </a:pPr>
            <a:r>
              <a:rPr lang="en-US" b="1" dirty="0"/>
              <a:t>Deal Flow:</a:t>
            </a:r>
            <a:r>
              <a:rPr lang="en-US" dirty="0"/>
              <a:t> The number of potential investments that a fund reviews in any given period. Venture capital firms receive hundreds of business plans each month. From among these, a VC firm typically will fund only a small percentage of them, usually less than 0.5%. An organization's deal flow is considered good if it results in enough revenue or equity generating opportunities to keep the organization running.</a:t>
            </a:r>
          </a:p>
          <a:p>
            <a:pPr marL="171450" indent="-171450">
              <a:buFont typeface="Arial" panose="020B0604020202020204" pitchFamily="34" charset="0"/>
              <a:buChar char="•"/>
            </a:pPr>
            <a:r>
              <a:rPr lang="en-US" b="1" dirty="0"/>
              <a:t>Due Diligence:</a:t>
            </a:r>
            <a:r>
              <a:rPr lang="en-US" dirty="0"/>
              <a:t> Investing successfully in private equity at a fund or company level, involves thorough investigation. As a long-term investment, it is essential to review and </a:t>
            </a:r>
            <a:r>
              <a:rPr lang="en-US" dirty="0" err="1"/>
              <a:t>analyse</a:t>
            </a:r>
            <a:r>
              <a:rPr lang="en-US" dirty="0"/>
              <a:t> all aspects of the deal before signing. Capabilities of the management team, performance record, deal flow, investment strategy and </a:t>
            </a:r>
            <a:r>
              <a:rPr lang="en-US" dirty="0" err="1"/>
              <a:t>legals</a:t>
            </a:r>
            <a:r>
              <a:rPr lang="en-US" dirty="0"/>
              <a:t>, are examples of areas that are fully examined during the due diligence process.</a:t>
            </a:r>
          </a:p>
          <a:p>
            <a:pPr marL="171450" indent="-171450">
              <a:buFont typeface="Arial" panose="020B0604020202020204" pitchFamily="34" charset="0"/>
              <a:buChar char="•"/>
            </a:pPr>
            <a:r>
              <a:rPr lang="en-US" b="1" dirty="0"/>
              <a:t>IPO:</a:t>
            </a:r>
            <a:r>
              <a:rPr lang="en-US" dirty="0"/>
              <a:t> An IPO is the official term for ‘going public’. It occurs when a privately held company – owned, for example, by its founders plus perhaps its private equity investors – lists a proportion of its shares on a stock exchange. IPOs are an exit route for private equity firms. Companies that do an IPO are often relatively small and new and are seeking equity capital to expand their businesses.</a:t>
            </a:r>
          </a:p>
          <a:p>
            <a:pPr marL="171450" indent="-171450">
              <a:buFont typeface="Arial" panose="020B0604020202020204" pitchFamily="34" charset="0"/>
              <a:buChar char="•"/>
            </a:pPr>
            <a:r>
              <a:rPr lang="en-US" b="1" dirty="0"/>
              <a:t>IRR:</a:t>
            </a:r>
            <a:r>
              <a:rPr lang="en-US" dirty="0"/>
              <a:t> This is the most appropriate performance benchmark for private equity investments. In simple terms, it is a time-weighted return expressed as a percentage. IRR uses the present sum of cash drawdowns (money invested), the present value of distributions (money returned from investments) and the current value of </a:t>
            </a:r>
            <a:r>
              <a:rPr lang="en-US" dirty="0" err="1"/>
              <a:t>unrealised</a:t>
            </a:r>
            <a:r>
              <a:rPr lang="en-US" dirty="0"/>
              <a:t> investments and applies a discount.</a:t>
            </a:r>
          </a:p>
          <a:p>
            <a:pPr marL="171450" indent="-171450">
              <a:buFont typeface="Arial" panose="020B0604020202020204" pitchFamily="34" charset="0"/>
              <a:buChar char="•"/>
            </a:pPr>
            <a:r>
              <a:rPr lang="en-US" b="1" dirty="0"/>
              <a:t>Ratchets</a:t>
            </a:r>
            <a:r>
              <a:rPr lang="en-US" b="1" baseline="0" dirty="0"/>
              <a:t>:</a:t>
            </a:r>
            <a:r>
              <a:rPr lang="en-US" baseline="0" dirty="0"/>
              <a:t> </a:t>
            </a:r>
            <a:r>
              <a:rPr lang="en-US" dirty="0"/>
              <a:t>Clauses protecting against equity dilution if subsequent rounds of financing at lower values take place</a:t>
            </a:r>
          </a:p>
          <a:p>
            <a:pPr marL="171450" indent="-171450">
              <a:buFont typeface="Arial" panose="020B0604020202020204" pitchFamily="34" charset="0"/>
              <a:buChar char="•"/>
            </a:pPr>
            <a:r>
              <a:rPr lang="en-US" b="1" dirty="0"/>
              <a:t>Strategic Investment:</a:t>
            </a:r>
            <a:r>
              <a:rPr lang="en-US" baseline="0" dirty="0"/>
              <a:t> An investment that a corporation makes in a young company that can bring something of value to the corporation itself. The aim may be to gain access to a particular product or technology that the start-up company is developing, or to support young companies that could become customers for the corporation’s products. In venture capital rounds, strategic investors are sometimes distinguished from venture capitalists and others who invest primarily with the aim of generating a large return on their investment. Corporate venturing is an example of strategic investing.</a:t>
            </a:r>
            <a:endParaRPr lang="en-US" dirty="0"/>
          </a:p>
          <a:p>
            <a:pPr marL="171450" indent="-171450">
              <a:buFont typeface="Arial" panose="020B0604020202020204" pitchFamily="34" charset="0"/>
              <a:buChar char="•"/>
            </a:pPr>
            <a:r>
              <a:rPr lang="en-US" b="1" dirty="0"/>
              <a:t>Term Sheet:</a:t>
            </a:r>
            <a:r>
              <a:rPr lang="en-US" dirty="0"/>
              <a:t> A summary sheet detailing the terms and conditions of an investment opportunity.</a:t>
            </a:r>
          </a:p>
          <a:p>
            <a:endParaRPr lang="en-US" dirty="0"/>
          </a:p>
          <a:p>
            <a:endParaRPr lang="en-US" dirty="0"/>
          </a:p>
          <a:p>
            <a:r>
              <a:rPr lang="en-US" dirty="0"/>
              <a:t>https://www.altassets.net/private-equity-and-venture-capital-glossary-of-terms</a:t>
            </a:r>
          </a:p>
          <a:p>
            <a:endParaRPr lang="en-US" dirty="0"/>
          </a:p>
          <a:p>
            <a:r>
              <a:rPr lang="en-US" dirty="0"/>
              <a:t>https://vcexperts.com/encyclopedia/glossary/deal-flow</a:t>
            </a:r>
          </a:p>
          <a:p>
            <a:endParaRPr lang="en-US" dirty="0"/>
          </a:p>
        </p:txBody>
      </p:sp>
      <p:sp>
        <p:nvSpPr>
          <p:cNvPr id="4" name="Slide Number Placeholder 3"/>
          <p:cNvSpPr>
            <a:spLocks noGrp="1"/>
          </p:cNvSpPr>
          <p:nvPr>
            <p:ph type="sldNum" sz="quarter" idx="10"/>
          </p:nvPr>
        </p:nvSpPr>
        <p:spPr/>
        <p:txBody>
          <a:bodyPr/>
          <a:lstStyle/>
          <a:p>
            <a:fld id="{3C116942-AFAC-7B49-97A2-0D438CD87B53}" type="slidenum">
              <a:rPr lang="en-US" smtClean="0">
                <a:solidFill>
                  <a:prstClr val="black"/>
                </a:solidFill>
              </a:rPr>
              <a:pPr/>
              <a:t>17</a:t>
            </a:fld>
            <a:endParaRPr lang="en-US">
              <a:solidFill>
                <a:prstClr val="black"/>
              </a:solidFill>
            </a:endParaRPr>
          </a:p>
        </p:txBody>
      </p:sp>
    </p:spTree>
    <p:extLst>
      <p:ext uri="{BB962C8B-B14F-4D97-AF65-F5344CB8AC3E}">
        <p14:creationId xmlns:p14="http://schemas.microsoft.com/office/powerpoint/2010/main" val="12200180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B04006F-3B72-4803-B81D-EE33E994D433}" type="datetime1">
              <a:rPr lang="en-US" smtClean="0"/>
              <a:t>6/23/2016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41505120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When you</a:t>
            </a:r>
            <a:r>
              <a:rPr lang="en-US" baseline="0" dirty="0"/>
              <a:t> prepare</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B04006F-3B72-4803-B81D-EE33E994D433}" type="datetime1">
              <a:rPr lang="en-US" smtClean="0"/>
              <a:t>6/23/2016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31315048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Facebook </a:t>
            </a:r>
            <a:r>
              <a:rPr lang="en-US" err="1"/>
              <a:t>eduardo</a:t>
            </a:r>
            <a:r>
              <a:rPr lang="en-US"/>
              <a:t> saverin- dilution and lawyer</a:t>
            </a: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B04006F-3B72-4803-B81D-EE33E994D433}" type="datetime1">
              <a:rPr lang="en-US" smtClean="0"/>
              <a:t>6/23/2016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2781322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a:p>
            <a:pPr marL="0" indent="0">
              <a:buFont typeface="Arial" panose="020B0604020202020204" pitchFamily="34" charset="0"/>
              <a:buNone/>
            </a:pP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B04006F-3B72-4803-B81D-EE33E994D433}" type="datetime1">
              <a:rPr lang="en-US" smtClean="0"/>
              <a:t>6/23/2016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5226554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schemeClr val="tx1"/>
                </a:solidFill>
              </a:rPr>
              <a:t>The “story” behind your company and product is often one of the most important things an investor will want to know. Don’t underestimate it. </a:t>
            </a:r>
            <a:endParaRPr lang="en-US" sz="1100" b="1" dirty="0">
              <a:solidFill>
                <a:schemeClr val="tx1"/>
              </a:solidFill>
            </a:endParaRPr>
          </a:p>
          <a:p>
            <a:pPr>
              <a:lnSpc>
                <a:spcPct val="90000"/>
              </a:lnSpc>
              <a:spcAft>
                <a:spcPts val="600"/>
              </a:spcAft>
            </a:pPr>
            <a:r>
              <a:rPr lang="en-US" sz="1100" dirty="0"/>
              <a:t>A good story have, charisma, and strong link to the founder all packed in one short concise story line </a:t>
            </a:r>
          </a:p>
          <a:p>
            <a:pPr marL="0" marR="0" indent="0" algn="l" defTabSz="457200" rtl="0" eaLnBrk="1" fontAlgn="auto" latinLnBrk="0" hangingPunct="1">
              <a:lnSpc>
                <a:spcPct val="90000"/>
              </a:lnSpc>
              <a:spcBef>
                <a:spcPts val="0"/>
              </a:spcBef>
              <a:spcAft>
                <a:spcPts val="600"/>
              </a:spcAft>
              <a:buClrTx/>
              <a:buSzTx/>
              <a:buFontTx/>
              <a:buNone/>
              <a:tabLst/>
              <a:defRPr/>
            </a:pPr>
            <a:r>
              <a:rPr lang="en-US" sz="1100" dirty="0">
                <a:solidFill>
                  <a:schemeClr val="tx1"/>
                </a:solidFill>
              </a:rPr>
              <a:t>Have a story not a presentation that is packed with charts, numbers and architecture (you will have time for that, but not in the first date)</a:t>
            </a:r>
          </a:p>
          <a:p>
            <a:pPr>
              <a:lnSpc>
                <a:spcPct val="90000"/>
              </a:lnSpc>
              <a:spcAft>
                <a:spcPts val="600"/>
              </a:spcAft>
            </a:pPr>
            <a:endParaRPr lang="en-US" sz="1600" dirty="0">
              <a:gradFill>
                <a:gsLst>
                  <a:gs pos="2917">
                    <a:schemeClr val="tx1"/>
                  </a:gs>
                  <a:gs pos="30000">
                    <a:schemeClr val="tx1"/>
                  </a:gs>
                </a:gsLst>
                <a:lin ang="5400000" scaled="0"/>
              </a:gradFill>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2400" dirty="0">
                <a:latin typeface="Helvetica"/>
                <a:cs typeface="Helvetica"/>
              </a:rPr>
              <a:t>Your goal throughout the process should be to create excitement, demand and scarcity for your round. Investors often move in packs.</a:t>
            </a:r>
          </a:p>
          <a:p>
            <a:pPr marL="0" marR="0" indent="0" algn="l" defTabSz="457200" rtl="0" eaLnBrk="1" fontAlgn="auto" latinLnBrk="0" hangingPunct="1">
              <a:lnSpc>
                <a:spcPct val="100000"/>
              </a:lnSpc>
              <a:spcBef>
                <a:spcPts val="0"/>
              </a:spcBef>
              <a:spcAft>
                <a:spcPts val="0"/>
              </a:spcAft>
              <a:buClrTx/>
              <a:buSzTx/>
              <a:buFontTx/>
              <a:buNone/>
              <a:tabLst/>
              <a:defRPr/>
            </a:pPr>
            <a:r>
              <a:rPr lang="en-US" sz="2400" dirty="0">
                <a:latin typeface="Helvetica"/>
                <a:cs typeface="Helvetica"/>
              </a:rPr>
              <a:t>Large market up for disruption,</a:t>
            </a:r>
            <a:r>
              <a:rPr lang="en-US" sz="2400" baseline="0" dirty="0">
                <a:latin typeface="Helvetica"/>
                <a:cs typeface="Helvetica"/>
              </a:rPr>
              <a:t> passion, and why is this team going to do it</a:t>
            </a:r>
            <a:endParaRPr lang="en-US" sz="2400" dirty="0">
              <a:latin typeface="Helvetica"/>
              <a:cs typeface="Helvetica"/>
            </a:endParaRPr>
          </a:p>
          <a:p>
            <a:endParaRPr lang="en-US" sz="1100" b="1" dirty="0">
              <a:solidFill>
                <a:schemeClr val="tx1"/>
              </a:solidFill>
            </a:endParaRPr>
          </a:p>
          <a:p>
            <a:pPr marL="0" indent="0">
              <a:buFont typeface="Arial" panose="020B0604020202020204" pitchFamily="34" charset="0"/>
              <a:buNone/>
            </a:pP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B04006F-3B72-4803-B81D-EE33E994D433}" type="datetime1">
              <a:rPr lang="en-US" smtClean="0"/>
              <a:t>6/23/2016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34241739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aseline="0" dirty="0">
              <a:latin typeface="Helvetica"/>
              <a:cs typeface="Helvetica"/>
            </a:endParaRPr>
          </a:p>
          <a:p>
            <a:pPr marL="0" marR="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B04006F-3B72-4803-B81D-EE33E994D433}" type="datetime1">
              <a:rPr lang="en-US" smtClean="0"/>
              <a:t>6/23/2016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13917558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aseline="0" dirty="0">
              <a:latin typeface="Helvetica"/>
              <a:cs typeface="Helvetica"/>
            </a:endParaRPr>
          </a:p>
          <a:p>
            <a:pPr marL="0" marR="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B04006F-3B72-4803-B81D-EE33E994D433}" type="datetime1">
              <a:rPr lang="en-US" smtClean="0"/>
              <a:t>6/23/2016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13145398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latin typeface="Helvetica"/>
                <a:cs typeface="Helvetica"/>
              </a:rPr>
              <a:t>Each investor views the world differently so this guide is far from definitive. </a:t>
            </a:r>
          </a:p>
          <a:p>
            <a:r>
              <a:rPr lang="en-US" sz="1200" dirty="0">
                <a:latin typeface="Helvetica"/>
                <a:cs typeface="Helvetica"/>
              </a:rPr>
              <a:t>I couldn’t include every accelerator, angel or VC. </a:t>
            </a:r>
          </a:p>
          <a:p>
            <a:r>
              <a:rPr lang="en-US" sz="1200" dirty="0">
                <a:latin typeface="Helvetica"/>
                <a:cs typeface="Helvetica"/>
              </a:rPr>
              <a:t>I’m not a lawyer so consult with one before you raise. </a:t>
            </a:r>
          </a:p>
          <a:p>
            <a:r>
              <a:rPr lang="en-US" sz="1200" dirty="0">
                <a:latin typeface="Helvetica"/>
                <a:cs typeface="Helvetica"/>
              </a:rPr>
              <a:t>The focus is seed but many lessons apply for Series A. </a:t>
            </a:r>
          </a:p>
          <a:p>
            <a:endParaRPr lang="en-US" dirty="0"/>
          </a:p>
        </p:txBody>
      </p:sp>
      <p:sp>
        <p:nvSpPr>
          <p:cNvPr id="4" name="Slide Number Placeholder 3"/>
          <p:cNvSpPr>
            <a:spLocks noGrp="1"/>
          </p:cNvSpPr>
          <p:nvPr>
            <p:ph type="sldNum" sz="quarter" idx="10"/>
          </p:nvPr>
        </p:nvSpPr>
        <p:spPr/>
        <p:txBody>
          <a:bodyPr/>
          <a:lstStyle/>
          <a:p>
            <a:fld id="{3C116942-AFAC-7B49-97A2-0D438CD87B53}" type="slidenum">
              <a:rPr lang="en-US" smtClean="0">
                <a:solidFill>
                  <a:prstClr val="black"/>
                </a:solidFill>
              </a:rPr>
              <a:pPr/>
              <a:t>2</a:t>
            </a:fld>
            <a:endParaRPr lang="en-US">
              <a:solidFill>
                <a:prstClr val="black"/>
              </a:solidFill>
            </a:endParaRPr>
          </a:p>
        </p:txBody>
      </p:sp>
    </p:spTree>
    <p:extLst>
      <p:ext uri="{BB962C8B-B14F-4D97-AF65-F5344CB8AC3E}">
        <p14:creationId xmlns:p14="http://schemas.microsoft.com/office/powerpoint/2010/main" val="276269220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dirty="0">
                <a:solidFill>
                  <a:schemeClr val="tx1"/>
                </a:solidFill>
                <a:latin typeface="+mn-lt"/>
                <a:ea typeface="+mn-ea"/>
                <a:cs typeface="+mn-cs"/>
              </a:rPr>
              <a:t>Investors are pinched between two kinds of fear: fear of investing in startups that fizzle, and fear of missing out on startups that take off. To reduce the risk they would love to just wait. So Create</a:t>
            </a:r>
            <a:r>
              <a:rPr lang="en-US" sz="1200" kern="1200" baseline="0" dirty="0">
                <a:solidFill>
                  <a:schemeClr val="tx1"/>
                </a:solidFill>
                <a:latin typeface="+mn-lt"/>
                <a:ea typeface="+mn-ea"/>
                <a:cs typeface="+mn-cs"/>
              </a:rPr>
              <a:t> atmosphere of the next big thing, know that rapid growth and work in </a:t>
            </a:r>
            <a:r>
              <a:rPr lang="en-US" sz="1200" kern="1200" baseline="0" dirty="0" err="1">
                <a:solidFill>
                  <a:schemeClr val="tx1"/>
                </a:solidFill>
                <a:latin typeface="+mn-lt"/>
                <a:ea typeface="+mn-ea"/>
                <a:cs typeface="+mn-cs"/>
              </a:rPr>
              <a:t>parrlel</a:t>
            </a:r>
            <a:r>
              <a:rPr lang="en-US" sz="1200" kern="1200" baseline="0" dirty="0">
                <a:solidFill>
                  <a:schemeClr val="tx1"/>
                </a:solidFill>
                <a:latin typeface="+mn-lt"/>
                <a:ea typeface="+mn-ea"/>
                <a:cs typeface="+mn-cs"/>
              </a:rPr>
              <a:t> are keys to success. Go by the rules- don’t deviate as you can lose the way.</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Fundraise or don’t-</a:t>
            </a:r>
            <a:r>
              <a:rPr lang="en-US" baseline="0" dirty="0"/>
              <a:t> don’t waste your time in a ever ending process. Be focused, get it done quickly and do that. You can take money when you are not fundraising, but don’t waste time on convincing or negotiating in the process.  Don’t waste time on non decision makers in cold emails. Meet only when you need it and with decision makers. </a:t>
            </a:r>
          </a:p>
          <a:p>
            <a:pPr marL="0" indent="0">
              <a:buFont typeface="Arial" panose="020B0604020202020204" pitchFamily="34" charset="0"/>
              <a:buNone/>
            </a:pPr>
            <a:endParaRPr lang="en-US" baseline="0" dirty="0"/>
          </a:p>
          <a:p>
            <a:pPr marL="0" marR="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kern="1200" dirty="0">
                <a:gradFill>
                  <a:gsLst>
                    <a:gs pos="2917">
                      <a:schemeClr val="tx1"/>
                    </a:gs>
                    <a:gs pos="30000">
                      <a:schemeClr val="tx1"/>
                    </a:gs>
                  </a:gsLst>
                  <a:lin ang="5400000" scaled="0"/>
                </a:gradFill>
                <a:latin typeface="+mn-lt"/>
                <a:ea typeface="+mn-ea"/>
                <a:cs typeface="+mn-cs"/>
              </a:rPr>
              <a:t>It’s all no until it’s a yes- </a:t>
            </a:r>
            <a:r>
              <a:rPr lang="en-US" sz="1200" kern="1200" baseline="0" dirty="0">
                <a:gradFill>
                  <a:gsLst>
                    <a:gs pos="2917">
                      <a:schemeClr val="tx1"/>
                    </a:gs>
                    <a:gs pos="30000">
                      <a:schemeClr val="tx1"/>
                    </a:gs>
                  </a:gsLst>
                  <a:lin ang="5400000" scaled="0"/>
                </a:gradFill>
                <a:latin typeface="+mn-lt"/>
                <a:ea typeface="+mn-ea"/>
                <a:cs typeface="+mn-cs"/>
              </a:rPr>
              <a:t> yes is only an offer with no contingents, all the rest treat as no. remember they want to wait. They will stall, take more meeting, and maybe never say no. if they are committed- ask for their confirmation, if you don’t get it they are not committed. If they can</a:t>
            </a:r>
            <a:endParaRPr lang="en-US" baseline="0" dirty="0"/>
          </a:p>
          <a:p>
            <a:pPr marL="0" indent="0">
              <a:buFont typeface="Arial" panose="020B0604020202020204" pitchFamily="34" charset="0"/>
              <a:buNone/>
            </a:pPr>
            <a:endParaRPr lang="en-US" baseline="0" dirty="0"/>
          </a:p>
          <a:p>
            <a:pPr marL="0" indent="0">
              <a:buFont typeface="Arial" panose="020B0604020202020204" pitchFamily="34" charset="0"/>
              <a:buNone/>
            </a:pPr>
            <a:r>
              <a:rPr lang="en-US" sz="1200" kern="1200" dirty="0">
                <a:gradFill>
                  <a:gsLst>
                    <a:gs pos="2917">
                      <a:schemeClr val="tx1"/>
                    </a:gs>
                    <a:gs pos="30000">
                      <a:schemeClr val="tx1"/>
                    </a:gs>
                  </a:gsLst>
                  <a:lin ang="5400000" scaled="0"/>
                </a:gradFill>
                <a:latin typeface="+mn-lt"/>
                <a:ea typeface="+mn-ea"/>
                <a:cs typeface="+mn-cs"/>
              </a:rPr>
              <a:t>Parallel rather than serially-  </a:t>
            </a:r>
            <a:r>
              <a:rPr lang="en-US" sz="1200" kern="1200" dirty="0">
                <a:solidFill>
                  <a:schemeClr val="tx1"/>
                </a:solidFill>
                <a:latin typeface="+mn-lt"/>
                <a:ea typeface="+mn-ea"/>
                <a:cs typeface="+mn-cs"/>
              </a:rPr>
              <a:t>Expected value = how likely an investor is to say yes, multiplied by how good it would be if they did. Reduce the time wasters,</a:t>
            </a:r>
            <a:r>
              <a:rPr lang="en-US" sz="1200" kern="1200" baseline="0" dirty="0">
                <a:solidFill>
                  <a:schemeClr val="tx1"/>
                </a:solidFill>
                <a:latin typeface="+mn-lt"/>
                <a:ea typeface="+mn-ea"/>
                <a:cs typeface="+mn-cs"/>
              </a:rPr>
              <a:t> the never no. signs: not responding, too many meetings without progress, </a:t>
            </a:r>
            <a:endParaRPr lang="en-US" baseline="0" dirty="0"/>
          </a:p>
          <a:p>
            <a:pPr marL="0" indent="0">
              <a:buFont typeface="Arial" panose="020B0604020202020204" pitchFamily="34" charset="0"/>
              <a:buNone/>
            </a:pPr>
            <a:r>
              <a:rPr lang="en-US" sz="1200" kern="1200" dirty="0">
                <a:gradFill>
                  <a:gsLst>
                    <a:gs pos="2917">
                      <a:schemeClr val="tx1"/>
                    </a:gs>
                    <a:gs pos="30000">
                      <a:schemeClr val="tx1"/>
                    </a:gs>
                  </a:gsLst>
                  <a:lin ang="5400000" scaled="0"/>
                </a:gradFill>
                <a:latin typeface="+mn-lt"/>
                <a:ea typeface="+mn-ea"/>
                <a:cs typeface="+mn-cs"/>
              </a:rPr>
              <a:t>Close committed $$- know</a:t>
            </a:r>
            <a:r>
              <a:rPr lang="en-US" sz="1200" kern="1200" baseline="0" dirty="0">
                <a:gradFill>
                  <a:gsLst>
                    <a:gs pos="2917">
                      <a:schemeClr val="tx1"/>
                    </a:gs>
                    <a:gs pos="30000">
                      <a:schemeClr val="tx1"/>
                    </a:gs>
                  </a:gsLst>
                  <a:lin ang="5400000" scaled="0"/>
                </a:gradFill>
                <a:latin typeface="+mn-lt"/>
                <a:ea typeface="+mn-ea"/>
                <a:cs typeface="+mn-cs"/>
              </a:rPr>
              <a:t> what is the timeline to get the $$ in your account. They can always discover new stuff after saying yes and before the $$ are yours </a:t>
            </a:r>
          </a:p>
          <a:p>
            <a:pPr marL="0" indent="0">
              <a:buFont typeface="Arial" panose="020B0604020202020204" pitchFamily="34" charset="0"/>
              <a:buNone/>
            </a:pPr>
            <a:endParaRPr lang="en-US" baseline="0" dirty="0"/>
          </a:p>
          <a:p>
            <a:pPr marL="0" indent="0">
              <a:buFont typeface="Arial" panose="020B0604020202020204" pitchFamily="34" charset="0"/>
              <a:buNone/>
            </a:pP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B04006F-3B72-4803-B81D-EE33E994D433}" type="datetime1">
              <a:rPr lang="en-US" smtClean="0"/>
              <a:t>6/23/2016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312800535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aseline="0" dirty="0"/>
              <a:t>No leaders- if they are a big investors they would love to lead. Remember first yes will bring the others. Good to have the yes from a leader. </a:t>
            </a:r>
            <a:r>
              <a:rPr lang="en-US" baseline="0" dirty="0" err="1"/>
              <a:t>Nowdays</a:t>
            </a:r>
            <a:r>
              <a:rPr lang="en-US" baseline="0" dirty="0"/>
              <a:t> </a:t>
            </a:r>
          </a:p>
          <a:p>
            <a:pPr marL="0" indent="0">
              <a:buFont typeface="Arial" panose="020B0604020202020204" pitchFamily="34" charset="0"/>
              <a:buNone/>
            </a:pPr>
            <a:r>
              <a:rPr lang="en-US" dirty="0"/>
              <a:t>Be profitable</a:t>
            </a:r>
            <a:r>
              <a:rPr lang="en-US" baseline="0" dirty="0"/>
              <a:t> if you can- if you are not desperate for money the deal is better. It’s easier to </a:t>
            </a:r>
            <a:r>
              <a:rPr lang="en-US" baseline="0" dirty="0" err="1"/>
              <a:t>rasie</a:t>
            </a:r>
            <a:r>
              <a:rPr lang="en-US" baseline="0" dirty="0"/>
              <a:t> when you don’t need it </a:t>
            </a:r>
          </a:p>
          <a:p>
            <a:pPr marL="0" indent="0">
              <a:buFont typeface="Arial" panose="020B0604020202020204" pitchFamily="34" charset="0"/>
              <a:buNone/>
            </a:pPr>
            <a:r>
              <a:rPr lang="en-US" baseline="0" dirty="0"/>
              <a:t>Don’t optimize your valuation- it’s more important to have revenue not valuation. Try to get a convertible note to avoid the mess</a:t>
            </a:r>
          </a:p>
          <a:p>
            <a:pPr marL="0" indent="0">
              <a:buFont typeface="Arial" panose="020B0604020202020204" pitchFamily="34" charset="0"/>
              <a:buNone/>
            </a:pP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B04006F-3B72-4803-B81D-EE33E994D433}" type="datetime1">
              <a:rPr lang="en-US" smtClean="0"/>
              <a:t>6/23/2016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14810160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dirty="0">
                <a:latin typeface="Helvetica"/>
                <a:cs typeface="Helvetica"/>
              </a:rPr>
              <a:t>Get a warm intro- referrals with recommendation can</a:t>
            </a:r>
            <a:r>
              <a:rPr lang="en-US" sz="1200" baseline="0" dirty="0">
                <a:latin typeface="Helvetica"/>
                <a:cs typeface="Helvetica"/>
              </a:rPr>
              <a:t> bring the meeting faster</a:t>
            </a:r>
          </a:p>
          <a:p>
            <a:pPr marL="0" marR="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dirty="0">
              <a:latin typeface="Helvetica"/>
              <a:cs typeface="Helvetica"/>
            </a:endParaRPr>
          </a:p>
          <a:p>
            <a:pPr marL="0" marR="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dirty="0">
                <a:latin typeface="Helvetica"/>
                <a:cs typeface="Helvetica"/>
              </a:rPr>
              <a:t>First impression- =Most VCs usually form an opinion of the founder and opportunity within first 10 minutes of a pitch- Early stage investors generally look for: traction,</a:t>
            </a:r>
            <a:r>
              <a:rPr lang="en-US" sz="1200" baseline="0" dirty="0">
                <a:latin typeface="Helvetica"/>
                <a:cs typeface="Helvetica"/>
              </a:rPr>
              <a:t> </a:t>
            </a:r>
            <a:r>
              <a:rPr lang="en-US" sz="1200" baseline="0" dirty="0" err="1">
                <a:latin typeface="Helvetica"/>
                <a:cs typeface="Helvetica"/>
              </a:rPr>
              <a:t>you+team</a:t>
            </a:r>
            <a:r>
              <a:rPr lang="en-US" sz="1200" baseline="0" dirty="0">
                <a:latin typeface="Helvetica"/>
                <a:cs typeface="Helvetica"/>
              </a:rPr>
              <a:t>, proof, product</a:t>
            </a:r>
          </a:p>
          <a:p>
            <a:pPr marL="0" marR="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aseline="0" dirty="0">
              <a:latin typeface="Helvetica"/>
              <a:cs typeface="Helvetica"/>
            </a:endParaRPr>
          </a:p>
          <a:p>
            <a:pPr marL="0" marR="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aseline="0" dirty="0">
                <a:latin typeface="Helvetica"/>
                <a:cs typeface="Helvetica"/>
              </a:rPr>
              <a:t>Know your filed- know the market the competition the challenges and the business environment- it’s your area of operation your investors want to back expert </a:t>
            </a:r>
          </a:p>
          <a:p>
            <a:pPr marL="0" marR="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aseline="0" dirty="0">
              <a:latin typeface="Helvetica"/>
              <a:cs typeface="Helvetica"/>
            </a:endParaRPr>
          </a:p>
          <a:p>
            <a:pPr marL="0" marR="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aseline="0" dirty="0">
                <a:latin typeface="Helvetica"/>
                <a:cs typeface="Helvetica"/>
              </a:rPr>
              <a:t>Know your weaknesses- </a:t>
            </a:r>
            <a:r>
              <a:rPr lang="en-US" sz="1200" dirty="0">
                <a:latin typeface="Helvetica"/>
                <a:cs typeface="Helvetica"/>
              </a:rPr>
              <a:t>Investors would rather back an entrepreneur who is honest, who knows her flaws, and who has a reasonable hypotheses about how she might overcome these challenges with more resources and time. </a:t>
            </a:r>
          </a:p>
          <a:p>
            <a:pPr marL="0" marR="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dirty="0">
              <a:latin typeface="Helvetica"/>
              <a:cs typeface="Helvetica"/>
            </a:endParaRPr>
          </a:p>
          <a:p>
            <a:pPr marL="0" marR="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dirty="0">
                <a:latin typeface="Helvetica"/>
                <a:cs typeface="Helvetica"/>
              </a:rPr>
              <a:t>Show what you have done- product demos,</a:t>
            </a:r>
            <a:r>
              <a:rPr lang="en-US" sz="1200" baseline="0" dirty="0">
                <a:latin typeface="Helvetica"/>
                <a:cs typeface="Helvetica"/>
              </a:rPr>
              <a:t> metrics (KPIS, engagement), </a:t>
            </a:r>
            <a:endParaRPr lang="en-US" sz="1200" dirty="0">
              <a:latin typeface="Helvetica"/>
              <a:cs typeface="Helvetica"/>
            </a:endParaRPr>
          </a:p>
          <a:p>
            <a:pPr marL="0" marR="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dirty="0">
                <a:latin typeface="Helvetica"/>
                <a:cs typeface="Helvetica"/>
              </a:rPr>
              <a:t>Have</a:t>
            </a:r>
            <a:r>
              <a:rPr lang="en-US" sz="1200" baseline="0" dirty="0">
                <a:latin typeface="Helvetica"/>
                <a:cs typeface="Helvetica"/>
              </a:rPr>
              <a:t> a plan- what is the next few milestones look like, how much money do you need for how long and for what milestone, how are you going to address the weaknesses </a:t>
            </a:r>
          </a:p>
          <a:p>
            <a:pPr marL="0" marR="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aseline="0" dirty="0">
              <a:latin typeface="Helvetica"/>
              <a:cs typeface="Helvetica"/>
            </a:endParaRPr>
          </a:p>
          <a:p>
            <a:pPr marL="0" marR="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aseline="0" dirty="0">
                <a:latin typeface="Helvetica"/>
                <a:cs typeface="Helvetica"/>
              </a:rPr>
              <a:t>Show that you can scale- positive unit economics, how you will get users\customers\ scale!!</a:t>
            </a:r>
          </a:p>
          <a:p>
            <a:pPr marL="0" marR="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aseline="0" dirty="0">
              <a:latin typeface="Helvetica"/>
              <a:cs typeface="Helvetica"/>
            </a:endParaRPr>
          </a:p>
          <a:p>
            <a:pPr marL="0" marR="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aseline="0" dirty="0">
                <a:latin typeface="Helvetica"/>
                <a:cs typeface="Helvetica"/>
              </a:rPr>
              <a:t>All you do should be data driven, great design that reflect your deep knowledge of the problem and your vision to the solution </a:t>
            </a:r>
            <a:endParaRPr lang="en-US" sz="1200" dirty="0">
              <a:latin typeface="Helvetica"/>
              <a:cs typeface="Helvetica"/>
            </a:endParaRPr>
          </a:p>
          <a:p>
            <a:pPr marL="0" marR="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aseline="0" dirty="0">
              <a:latin typeface="Helvetica"/>
              <a:cs typeface="Helvetica"/>
            </a:endParaRPr>
          </a:p>
          <a:p>
            <a:pPr marL="0" marR="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B04006F-3B72-4803-B81D-EE33E994D433}" type="datetime1">
              <a:rPr lang="en-US" smtClean="0"/>
              <a:t>6/23/2016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32</a:t>
            </a:fld>
            <a:endParaRPr lang="en-US" dirty="0"/>
          </a:p>
        </p:txBody>
      </p:sp>
    </p:spTree>
    <p:extLst>
      <p:ext uri="{BB962C8B-B14F-4D97-AF65-F5344CB8AC3E}">
        <p14:creationId xmlns:p14="http://schemas.microsoft.com/office/powerpoint/2010/main" val="13887249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Every investor acts differently- but in 90% of the cases this will stick</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B04006F-3B72-4803-B81D-EE33E994D433}" type="datetime1">
              <a:rPr lang="en-US" smtClean="0"/>
              <a:t>6/23/2016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33</a:t>
            </a:fld>
            <a:endParaRPr lang="en-US" dirty="0"/>
          </a:p>
        </p:txBody>
      </p:sp>
    </p:spTree>
    <p:extLst>
      <p:ext uri="{BB962C8B-B14F-4D97-AF65-F5344CB8AC3E}">
        <p14:creationId xmlns:p14="http://schemas.microsoft.com/office/powerpoint/2010/main" val="144524247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dirty="0">
                <a:latin typeface="Helvetica"/>
                <a:cs typeface="Helvetica"/>
              </a:rPr>
              <a:t>During the process make sure you carve out enough time to learn about the firm, its process and how they think about your opportunity. </a:t>
            </a:r>
          </a:p>
          <a:p>
            <a:pPr marL="0" indent="0">
              <a:buFont typeface="Arial" panose="020B0604020202020204" pitchFamily="34" charset="0"/>
              <a:buNone/>
            </a:pPr>
            <a:endParaRPr lang="en-US" dirty="0"/>
          </a:p>
          <a:p>
            <a:pPr marL="0" marR="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Always:</a:t>
            </a:r>
            <a:r>
              <a:rPr lang="en-US" baseline="0" dirty="0"/>
              <a:t> </a:t>
            </a:r>
            <a:r>
              <a:rPr lang="en-US" sz="1200" dirty="0">
                <a:latin typeface="Helvetica"/>
                <a:cs typeface="Helvetica"/>
              </a:rPr>
              <a:t>Immediately following each pitch session there are some best practices you can implement which should help you throughout the process. </a:t>
            </a:r>
          </a:p>
          <a:p>
            <a:pPr marL="171450" marR="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latin typeface="Helvetica"/>
              <a:cs typeface="Helvetica"/>
            </a:endParaRPr>
          </a:p>
          <a:p>
            <a:pPr marL="171450" marR="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latin typeface="Helvetica"/>
                <a:cs typeface="Helvetica"/>
              </a:rPr>
              <a:t>Debrief w/ Team</a:t>
            </a:r>
          </a:p>
          <a:p>
            <a:pPr marL="171450" marR="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latin typeface="Helvetica"/>
                <a:cs typeface="Helvetica"/>
              </a:rPr>
              <a:t>Send VC Requests (action items)</a:t>
            </a:r>
          </a:p>
          <a:p>
            <a:pPr marL="171450" marR="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latin typeface="Helvetica"/>
                <a:cs typeface="Helvetica"/>
              </a:rPr>
              <a:t>Review your notes </a:t>
            </a:r>
          </a:p>
          <a:p>
            <a:pPr marL="171450" marR="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latin typeface="Helvetica"/>
                <a:cs typeface="Helvetica"/>
              </a:rPr>
              <a:t>Note:</a:t>
            </a:r>
            <a:r>
              <a:rPr lang="en-US" baseline="0" dirty="0">
                <a:latin typeface="Helvetica"/>
                <a:cs typeface="Helvetica"/>
              </a:rPr>
              <a:t> questions issues raised </a:t>
            </a:r>
          </a:p>
          <a:p>
            <a:pPr marL="171450" marR="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a:latin typeface="Helvetica"/>
                <a:cs typeface="Helvetica"/>
              </a:rPr>
              <a:t>Edit pitch deck and story</a:t>
            </a:r>
          </a:p>
          <a:p>
            <a:pPr marL="171450" marR="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a:latin typeface="Helvetica"/>
                <a:cs typeface="Helvetica"/>
              </a:rPr>
              <a:t>Update the investors pipeline </a:t>
            </a:r>
          </a:p>
          <a:p>
            <a:pPr marL="171450" marR="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latin typeface="Helvetica"/>
              <a:cs typeface="Helvetica"/>
            </a:endParaRPr>
          </a:p>
          <a:p>
            <a:pPr marL="171450" marR="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latin typeface="Helvetica"/>
              <a:cs typeface="Helvetica"/>
            </a:endParaRPr>
          </a:p>
          <a:p>
            <a:pPr marL="0" indent="0">
              <a:buFont typeface="Arial" panose="020B0604020202020204" pitchFamily="34" charset="0"/>
              <a:buNone/>
            </a:pP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B04006F-3B72-4803-B81D-EE33E994D433}" type="datetime1">
              <a:rPr lang="en-US" smtClean="0"/>
              <a:t>6/23/2016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34</a:t>
            </a:fld>
            <a:endParaRPr lang="en-US" dirty="0"/>
          </a:p>
        </p:txBody>
      </p:sp>
    </p:spTree>
    <p:extLst>
      <p:ext uri="{BB962C8B-B14F-4D97-AF65-F5344CB8AC3E}">
        <p14:creationId xmlns:p14="http://schemas.microsoft.com/office/powerpoint/2010/main" val="41520865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dirty="0">
                <a:latin typeface="Helvetica"/>
                <a:cs typeface="Helvetica"/>
              </a:rPr>
              <a:t>During the process make sure you carve out enough time to learn about the firm, its process and how they think about your opportunity. </a:t>
            </a:r>
          </a:p>
          <a:p>
            <a:pPr marL="0" indent="0">
              <a:buFont typeface="Arial" panose="020B0604020202020204" pitchFamily="34" charset="0"/>
              <a:buNone/>
            </a:pPr>
            <a:endParaRPr lang="en-US" dirty="0"/>
          </a:p>
          <a:p>
            <a:pPr marL="0" marR="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Always:</a:t>
            </a:r>
            <a:r>
              <a:rPr lang="en-US" baseline="0" dirty="0"/>
              <a:t> </a:t>
            </a:r>
            <a:r>
              <a:rPr lang="en-US" sz="1200" dirty="0">
                <a:latin typeface="Helvetica"/>
                <a:cs typeface="Helvetica"/>
              </a:rPr>
              <a:t>Immediately following each pitch session there are some best practices you can implement which should help you throughout the process. </a:t>
            </a:r>
          </a:p>
          <a:p>
            <a:pPr marL="171450" marR="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latin typeface="Helvetica"/>
              <a:cs typeface="Helvetica"/>
            </a:endParaRPr>
          </a:p>
          <a:p>
            <a:pPr marL="171450" marR="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latin typeface="Helvetica"/>
                <a:cs typeface="Helvetica"/>
              </a:rPr>
              <a:t>Debrief w/ Team</a:t>
            </a:r>
          </a:p>
          <a:p>
            <a:pPr marL="171450" marR="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latin typeface="Helvetica"/>
                <a:cs typeface="Helvetica"/>
              </a:rPr>
              <a:t>Send VC Requests (action items)</a:t>
            </a:r>
          </a:p>
          <a:p>
            <a:pPr marL="171450" marR="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latin typeface="Helvetica"/>
                <a:cs typeface="Helvetica"/>
              </a:rPr>
              <a:t>Review your notes </a:t>
            </a:r>
          </a:p>
          <a:p>
            <a:pPr marL="171450" marR="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latin typeface="Helvetica"/>
                <a:cs typeface="Helvetica"/>
              </a:rPr>
              <a:t>Note:</a:t>
            </a:r>
            <a:r>
              <a:rPr lang="en-US" baseline="0" dirty="0">
                <a:latin typeface="Helvetica"/>
                <a:cs typeface="Helvetica"/>
              </a:rPr>
              <a:t> questions issues raised </a:t>
            </a:r>
          </a:p>
          <a:p>
            <a:pPr marL="171450" marR="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a:latin typeface="Helvetica"/>
                <a:cs typeface="Helvetica"/>
              </a:rPr>
              <a:t>Edit pitch deck and story</a:t>
            </a:r>
          </a:p>
          <a:p>
            <a:pPr marL="171450" marR="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a:latin typeface="Helvetica"/>
                <a:cs typeface="Helvetica"/>
              </a:rPr>
              <a:t>Update the investors pipeline </a:t>
            </a:r>
          </a:p>
          <a:p>
            <a:pPr marL="171450" marR="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latin typeface="Helvetica"/>
              <a:cs typeface="Helvetica"/>
            </a:endParaRPr>
          </a:p>
          <a:p>
            <a:pPr marL="171450" marR="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latin typeface="Helvetica"/>
              <a:cs typeface="Helvetica"/>
            </a:endParaRPr>
          </a:p>
          <a:p>
            <a:pPr marL="0" indent="0">
              <a:buFont typeface="Arial" panose="020B0604020202020204" pitchFamily="34" charset="0"/>
              <a:buNone/>
            </a:pP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B04006F-3B72-4803-B81D-EE33E994D433}" type="datetime1">
              <a:rPr lang="en-US" smtClean="0"/>
              <a:t>6/23/2016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35</a:t>
            </a:fld>
            <a:endParaRPr lang="en-US" dirty="0"/>
          </a:p>
        </p:txBody>
      </p:sp>
    </p:spTree>
    <p:extLst>
      <p:ext uri="{BB962C8B-B14F-4D97-AF65-F5344CB8AC3E}">
        <p14:creationId xmlns:p14="http://schemas.microsoft.com/office/powerpoint/2010/main" val="35193917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schemeClr val="tx1"/>
                </a:solidFill>
              </a:rPr>
              <a:t>Benefits include</a:t>
            </a:r>
          </a:p>
          <a:p>
            <a:pPr lvl="0"/>
            <a:r>
              <a:rPr lang="en-US" sz="1200" dirty="0">
                <a:solidFill>
                  <a:schemeClr val="tx1"/>
                </a:solidFill>
              </a:rPr>
              <a:t>Free office space and $60k Microsoft Azure Cloud credit</a:t>
            </a:r>
          </a:p>
          <a:p>
            <a:pPr lvl="0"/>
            <a:r>
              <a:rPr lang="en-US" sz="1200" dirty="0">
                <a:solidFill>
                  <a:schemeClr val="tx1"/>
                </a:solidFill>
              </a:rPr>
              <a:t>Full curriculum of business and technical training </a:t>
            </a:r>
          </a:p>
          <a:p>
            <a:pPr lvl="0"/>
            <a:r>
              <a:rPr lang="en-US" sz="1200" dirty="0">
                <a:solidFill>
                  <a:schemeClr val="tx1"/>
                </a:solidFill>
              </a:rPr>
              <a:t>Mentorship, high-profile exposure, and global access to customers and investors</a:t>
            </a:r>
          </a:p>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C116942-AFAC-7B49-97A2-0D438CD87B53}"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60667812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B04006F-3B72-4803-B81D-EE33E994D433}" type="datetime1">
              <a:rPr lang="en-US" smtClean="0"/>
              <a:t>6/23/2016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37</a:t>
            </a:fld>
            <a:endParaRPr lang="en-US" dirty="0"/>
          </a:p>
        </p:txBody>
      </p:sp>
    </p:spTree>
    <p:extLst>
      <p:ext uri="{BB962C8B-B14F-4D97-AF65-F5344CB8AC3E}">
        <p14:creationId xmlns:p14="http://schemas.microsoft.com/office/powerpoint/2010/main" val="172982236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B04006F-3B72-4803-B81D-EE33E994D433}" type="datetime1">
              <a:rPr lang="en-US" smtClean="0"/>
              <a:t>6/23/2016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38</a:t>
            </a:fld>
            <a:endParaRPr lang="en-US" dirty="0"/>
          </a:p>
        </p:txBody>
      </p:sp>
    </p:spTree>
    <p:extLst>
      <p:ext uri="{BB962C8B-B14F-4D97-AF65-F5344CB8AC3E}">
        <p14:creationId xmlns:p14="http://schemas.microsoft.com/office/powerpoint/2010/main" val="95219025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B04006F-3B72-4803-B81D-EE33E994D433}" type="datetime1">
              <a:rPr lang="en-US" smtClean="0"/>
              <a:t>6/23/2016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39</a:t>
            </a:fld>
            <a:endParaRPr lang="en-US" dirty="0"/>
          </a:p>
        </p:txBody>
      </p:sp>
    </p:spTree>
    <p:extLst>
      <p:ext uri="{BB962C8B-B14F-4D97-AF65-F5344CB8AC3E}">
        <p14:creationId xmlns:p14="http://schemas.microsoft.com/office/powerpoint/2010/main" val="8255606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C116942-AFAC-7B49-97A2-0D438CD87B53}" type="slidenum">
              <a:rPr lang="en-US" smtClean="0">
                <a:solidFill>
                  <a:prstClr val="black"/>
                </a:solidFill>
              </a:rPr>
              <a:pPr/>
              <a:t>5</a:t>
            </a:fld>
            <a:endParaRPr lang="en-US">
              <a:solidFill>
                <a:prstClr val="black"/>
              </a:solidFill>
            </a:endParaRPr>
          </a:p>
        </p:txBody>
      </p:sp>
    </p:spTree>
    <p:extLst>
      <p:ext uri="{BB962C8B-B14F-4D97-AF65-F5344CB8AC3E}">
        <p14:creationId xmlns:p14="http://schemas.microsoft.com/office/powerpoint/2010/main" val="293063532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C116942-AFAC-7B49-97A2-0D438CD87B53}"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59214586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Let the VC really be a partner</a:t>
            </a:r>
            <a:r>
              <a:rPr lang="en-US" baseline="0" dirty="0"/>
              <a:t> and put them to work. Many of them have supporting orgs for hiring and mentoring </a:t>
            </a:r>
          </a:p>
          <a:p>
            <a:pPr marL="0" indent="0">
              <a:buFont typeface="Arial" panose="020B0604020202020204" pitchFamily="34" charset="0"/>
              <a:buNone/>
            </a:pP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B04006F-3B72-4803-B81D-EE33E994D433}" type="datetime1">
              <a:rPr lang="en-US" smtClean="0"/>
              <a:t>6/23/2016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41</a:t>
            </a:fld>
            <a:endParaRPr lang="en-US" dirty="0"/>
          </a:p>
        </p:txBody>
      </p:sp>
    </p:spTree>
    <p:extLst>
      <p:ext uri="{BB962C8B-B14F-4D97-AF65-F5344CB8AC3E}">
        <p14:creationId xmlns:p14="http://schemas.microsoft.com/office/powerpoint/2010/main" val="170596552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B04006F-3B72-4803-B81D-EE33E994D433}" type="datetime1">
              <a:rPr lang="en-US" smtClean="0"/>
              <a:t>6/23/2016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42</a:t>
            </a:fld>
            <a:endParaRPr lang="en-US" dirty="0"/>
          </a:p>
        </p:txBody>
      </p:sp>
    </p:spTree>
    <p:extLst>
      <p:ext uri="{BB962C8B-B14F-4D97-AF65-F5344CB8AC3E}">
        <p14:creationId xmlns:p14="http://schemas.microsoft.com/office/powerpoint/2010/main" val="344443728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u="none" dirty="0"/>
          </a:p>
        </p:txBody>
      </p:sp>
      <p:sp>
        <p:nvSpPr>
          <p:cNvPr id="4" name="Slide Number Placeholder 3"/>
          <p:cNvSpPr>
            <a:spLocks noGrp="1"/>
          </p:cNvSpPr>
          <p:nvPr>
            <p:ph type="sldNum" sz="quarter" idx="10"/>
          </p:nvPr>
        </p:nvSpPr>
        <p:spPr/>
        <p:txBody>
          <a:bodyPr/>
          <a:lstStyle/>
          <a:p>
            <a:fld id="{3C116942-AFAC-7B49-97A2-0D438CD87B53}" type="slidenum">
              <a:rPr lang="en-US" smtClean="0"/>
              <a:t>43</a:t>
            </a:fld>
            <a:endParaRPr lang="en-US"/>
          </a:p>
        </p:txBody>
      </p:sp>
    </p:spTree>
    <p:extLst>
      <p:ext uri="{BB962C8B-B14F-4D97-AF65-F5344CB8AC3E}">
        <p14:creationId xmlns:p14="http://schemas.microsoft.com/office/powerpoint/2010/main" val="41440086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Helvetica"/>
              </a:rPr>
              <a:t>“Remember that funding is a means to an end, not an end in of itself. The end is building a product, building a community and building a business. Raising money can be a challenge – just remember it’s not the end. It’s the beginning, it’s the starting point. Now you have to build.”</a:t>
            </a:r>
            <a:endParaRPr lang="en-US" sz="1200" i="1" kern="1200" baseline="30000" dirty="0">
              <a:solidFill>
                <a:schemeClr val="tx1"/>
              </a:solidFill>
              <a:latin typeface="+mn-lt"/>
              <a:ea typeface="+mn-ea"/>
              <a:cs typeface="Helvetica"/>
            </a:endParaRPr>
          </a:p>
          <a:p>
            <a:endParaRPr lang="en-US" dirty="0"/>
          </a:p>
        </p:txBody>
      </p:sp>
      <p:sp>
        <p:nvSpPr>
          <p:cNvPr id="4" name="Slide Number Placeholder 3"/>
          <p:cNvSpPr>
            <a:spLocks noGrp="1"/>
          </p:cNvSpPr>
          <p:nvPr>
            <p:ph type="sldNum" sz="quarter" idx="10"/>
          </p:nvPr>
        </p:nvSpPr>
        <p:spPr/>
        <p:txBody>
          <a:bodyPr/>
          <a:lstStyle/>
          <a:p>
            <a:fld id="{3C116942-AFAC-7B49-97A2-0D438CD87B53}" type="slidenum">
              <a:rPr lang="en-US" smtClean="0"/>
              <a:t>6</a:t>
            </a:fld>
            <a:endParaRPr lang="en-US"/>
          </a:p>
        </p:txBody>
      </p:sp>
    </p:spTree>
    <p:extLst>
      <p:ext uri="{BB962C8B-B14F-4D97-AF65-F5344CB8AC3E}">
        <p14:creationId xmlns:p14="http://schemas.microsoft.com/office/powerpoint/2010/main" val="42657994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B04006F-3B72-4803-B81D-EE33E994D433}" type="datetime1">
              <a:rPr lang="en-US" smtClean="0"/>
              <a:t>6/23/2016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20119293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Entrepreneurs</a:t>
            </a:r>
            <a:r>
              <a:rPr lang="en-US" baseline="0" dirty="0"/>
              <a:t> typically receive funding from venture capital firms or angel investors (sometimes funding comes from corporations or the government)</a:t>
            </a:r>
            <a:endParaRPr lang="en-US" dirty="0"/>
          </a:p>
          <a:p>
            <a:pPr marL="171450" indent="-171450">
              <a:buFont typeface="Arial" panose="020B0604020202020204" pitchFamily="34" charset="0"/>
              <a:buChar char="•"/>
            </a:pPr>
            <a:r>
              <a:rPr lang="en-US" dirty="0"/>
              <a:t>Venture capital investors provide financial capital to early-stage, high-potential, growth startup companies. Venture capital funds typically earn money by owning equity in the companies they invest in.</a:t>
            </a:r>
          </a:p>
          <a:p>
            <a:pPr marL="628650" lvl="1" indent="-171450">
              <a:buFont typeface="Arial" panose="020B0604020202020204" pitchFamily="34" charset="0"/>
              <a:buChar char="•"/>
            </a:pPr>
            <a:r>
              <a:rPr lang="en-US" dirty="0"/>
              <a:t>Venture Capital investments are considered very high risk but with above-average return prospects</a:t>
            </a:r>
          </a:p>
          <a:p>
            <a:pPr marL="628650" lvl="1" indent="-171450">
              <a:buFont typeface="Arial" panose="020B0604020202020204" pitchFamily="34" charset="0"/>
              <a:buChar char="•"/>
            </a:pPr>
            <a:r>
              <a:rPr lang="en-US" dirty="0"/>
              <a:t>Investors typically expect a smaller percentage of their portfolio companies to experience exponential growth but expect to profit greatly from such events</a:t>
            </a:r>
          </a:p>
          <a:p>
            <a:pPr marL="171450" lvl="0" indent="-171450">
              <a:buFont typeface="Arial" panose="020B0604020202020204" pitchFamily="34" charset="0"/>
              <a:buChar char="•"/>
            </a:pPr>
            <a:r>
              <a:rPr lang="en-US" dirty="0"/>
              <a:t>Venture Capital investors are not in it for the long-term. They are looking to invest in “a company’s balance sheet and infrastructure until it reaches a sufficient size and credibility so that it can be sold to a corporation or so that the institutional public-equity markets can step in and provide liquidity”</a:t>
            </a:r>
          </a:p>
          <a:p>
            <a:pPr marL="171450" lvl="0" indent="-171450">
              <a:buFont typeface="Arial" panose="020B0604020202020204" pitchFamily="34" charset="0"/>
              <a:buChar cha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Source: Wikipedia</a:t>
            </a:r>
            <a:r>
              <a:rPr lang="en-US" sz="1200" baseline="0" dirty="0"/>
              <a:t>  </a:t>
            </a:r>
            <a:r>
              <a:rPr lang="en-US" dirty="0"/>
              <a:t>http://en.wikipedia.org/wiki/Venture_capital</a:t>
            </a:r>
          </a:p>
          <a:p>
            <a:pPr marL="171450" indent="-171450">
              <a:buFont typeface="Arial" panose="020B0604020202020204" pitchFamily="34" charset="0"/>
              <a:buChar char="•"/>
            </a:pP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B04006F-3B72-4803-B81D-EE33E994D433}" type="datetime1">
              <a:rPr lang="en-US" smtClean="0"/>
              <a:t>6/23/2016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15754271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Great big wins, hard hart breaking struggles </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B04006F-3B72-4803-B81D-EE33E994D433}" type="datetime1">
              <a:rPr lang="en-US" smtClean="0"/>
              <a:t>6/23/2016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7816423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If external</a:t>
            </a:r>
            <a:r>
              <a:rPr lang="en-US" baseline="0" dirty="0"/>
              <a:t> $$ won’t make you grow faster or you don’t want to grow fast . Don’t raise money.</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B04006F-3B72-4803-B81D-EE33E994D433}" type="datetime1">
              <a:rPr lang="en-US" smtClean="0"/>
              <a:t>6/23/2016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3891819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Entrepreneurs</a:t>
            </a:r>
            <a:r>
              <a:rPr lang="en-US" baseline="0" dirty="0"/>
              <a:t> typically receive funding from venture capital firms or angel investors (sometimes funding comes from corporations or the government)</a:t>
            </a:r>
            <a:endParaRPr lang="en-US" dirty="0"/>
          </a:p>
          <a:p>
            <a:pPr marL="171450" indent="-171450">
              <a:buFont typeface="Arial" panose="020B0604020202020204" pitchFamily="34" charset="0"/>
              <a:buChar char="•"/>
            </a:pPr>
            <a:r>
              <a:rPr lang="en-US" dirty="0"/>
              <a:t>Venture capital investors provide financial capital to early-stage, high-potential, growth startup companies. Venture capital funds typically earn money by owning equity in the companies they invest in.</a:t>
            </a:r>
          </a:p>
          <a:p>
            <a:pPr marL="628650" lvl="1" indent="-171450">
              <a:buFont typeface="Arial" panose="020B0604020202020204" pitchFamily="34" charset="0"/>
              <a:buChar char="•"/>
            </a:pPr>
            <a:r>
              <a:rPr lang="en-US" dirty="0"/>
              <a:t>Venture Capital investments are considered very high risk but with above-average return prospects</a:t>
            </a:r>
          </a:p>
          <a:p>
            <a:pPr marL="628650" lvl="1" indent="-171450">
              <a:buFont typeface="Arial" panose="020B0604020202020204" pitchFamily="34" charset="0"/>
              <a:buChar char="•"/>
            </a:pPr>
            <a:r>
              <a:rPr lang="en-US" dirty="0"/>
              <a:t>Investors typically expect a smaller percentage of their portfolio companies to experience exponential growth but expect to profit greatly from such events</a:t>
            </a:r>
          </a:p>
          <a:p>
            <a:pPr marL="171450" lvl="0" indent="-171450">
              <a:buFont typeface="Arial" panose="020B0604020202020204" pitchFamily="34" charset="0"/>
              <a:buChar char="•"/>
            </a:pPr>
            <a:r>
              <a:rPr lang="en-US" dirty="0"/>
              <a:t>Venture Capital investors are not in it for the long-term. They are looking to invest in “a company’s balance sheet and infrastructure until it reaches a sufficient size and credibility so that it can be sold to a corporation or so that the institutional public-equity markets can step in and provide liquidity”</a:t>
            </a:r>
          </a:p>
          <a:p>
            <a:pPr marL="171450" lvl="0" indent="-171450">
              <a:buFont typeface="Arial" panose="020B0604020202020204" pitchFamily="34" charset="0"/>
              <a:buChar cha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Source: Wikipedia</a:t>
            </a:r>
            <a:r>
              <a:rPr lang="en-US" sz="1200" baseline="0" dirty="0"/>
              <a:t>  </a:t>
            </a:r>
            <a:r>
              <a:rPr lang="en-US" dirty="0"/>
              <a:t>http://en.wikipedia.org/wiki/Venture_capital</a:t>
            </a:r>
          </a:p>
          <a:p>
            <a:pPr marL="171450" marR="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Helvetica"/>
                <a:cs typeface="Helvetica"/>
              </a:rPr>
              <a:t>“The other time not to raise money is when you won’t be able to. If you try to raise money before you can convince investors, you’ll not only waste your time, but also burn your reputation with those investors.” Paul </a:t>
            </a:r>
            <a:r>
              <a:rPr lang="en-US" sz="1200" dirty="0" err="1">
                <a:latin typeface="Helvetica"/>
                <a:cs typeface="Helvetica"/>
              </a:rPr>
              <a:t>Grahm</a:t>
            </a:r>
            <a:r>
              <a:rPr lang="en-US" sz="1200" dirty="0">
                <a:latin typeface="Helvetica"/>
                <a:cs typeface="Helvetica"/>
              </a:rPr>
              <a:t> YC</a:t>
            </a:r>
          </a:p>
          <a:p>
            <a:pPr marL="171450" marR="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i="1" baseline="30000" dirty="0">
              <a:latin typeface="Helvetica"/>
              <a:cs typeface="Helvetica"/>
            </a:endParaRPr>
          </a:p>
          <a:p>
            <a:pPr marL="171450" marR="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i="1" baseline="30000" dirty="0">
              <a:latin typeface="Helvetica"/>
              <a:cs typeface="Helvetica"/>
            </a:endParaRPr>
          </a:p>
          <a:p>
            <a:pPr marL="171450" indent="-171450">
              <a:buFont typeface="Arial" panose="020B0604020202020204" pitchFamily="34" charset="0"/>
              <a:buChar char="•"/>
            </a:pP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B04006F-3B72-4803-B81D-EE33E994D433}" type="datetime1">
              <a:rPr lang="en-US" smtClean="0"/>
              <a:t>6/23/2016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426557665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1.emf"/><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19" name="Text Placeholder 4"/>
          <p:cNvSpPr>
            <a:spLocks noGrp="1"/>
          </p:cNvSpPr>
          <p:nvPr>
            <p:ph type="body" sz="quarter" idx="13" hasCustomPrompt="1"/>
          </p:nvPr>
        </p:nvSpPr>
        <p:spPr>
          <a:xfrm>
            <a:off x="274701" y="3955786"/>
            <a:ext cx="9143937" cy="1828007"/>
          </a:xfrm>
          <a:noFill/>
        </p:spPr>
        <p:txBody>
          <a:bodyPr lIns="146304" tIns="109728" rIns="146304" bIns="109728">
            <a:noAutofit/>
          </a:bodyPr>
          <a:lstStyle>
            <a:lvl1pPr marL="0" indent="0">
              <a:spcBef>
                <a:spcPts val="0"/>
              </a:spcBef>
              <a:buNone/>
              <a:defRPr sz="3600" spc="0" baseline="0">
                <a:solidFill>
                  <a:srgbClr val="E81123"/>
                </a:solidFill>
                <a:latin typeface="+mj-lt"/>
              </a:defRPr>
            </a:lvl1pPr>
          </a:lstStyle>
          <a:p>
            <a:pPr lvl="0"/>
            <a:r>
              <a:rPr lang="en-US" dirty="0"/>
              <a:t>Microsoft Ventures</a:t>
            </a:r>
          </a:p>
          <a:p>
            <a:pPr lvl="0"/>
            <a:r>
              <a:rPr lang="en-US" dirty="0"/>
              <a:t>Speaker Name</a:t>
            </a:r>
          </a:p>
        </p:txBody>
      </p:sp>
      <p:pic>
        <p:nvPicPr>
          <p:cNvPr id="20" name="Picture 19" descr="MSFT_logo_rgb_C-Gray.eps"/>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458836" y="467570"/>
            <a:ext cx="2247011" cy="484761"/>
          </a:xfrm>
          <a:prstGeom prst="rect">
            <a:avLst/>
          </a:prstGeom>
        </p:spPr>
      </p:pic>
      <p:sp>
        <p:nvSpPr>
          <p:cNvPr id="21"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6000" spc="-100" baseline="0">
                <a:solidFill>
                  <a:schemeClr val="tx2"/>
                </a:solidFill>
              </a:defRPr>
            </a:lvl1pPr>
          </a:lstStyle>
          <a:p>
            <a:r>
              <a:rPr lang="en-US" dirty="0"/>
              <a:t>Presentation title</a:t>
            </a:r>
          </a:p>
        </p:txBody>
      </p:sp>
    </p:spTree>
    <p:extLst>
      <p:ext uri="{BB962C8B-B14F-4D97-AF65-F5344CB8AC3E}">
        <p14:creationId xmlns:p14="http://schemas.microsoft.com/office/powerpoint/2010/main" val="28860535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3_Title Slide 1">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0"/>
            <a:ext cx="12436475" cy="6994525"/>
          </a:xfrm>
          <a:prstGeom prst="rect">
            <a:avLst/>
          </a:prstGeom>
        </p:spPr>
      </p:pic>
      <p:sp>
        <p:nvSpPr>
          <p:cNvPr id="6" name="Rectangle 5"/>
          <p:cNvSpPr/>
          <p:nvPr userDrawn="1"/>
        </p:nvSpPr>
        <p:spPr bwMode="auto">
          <a:xfrm>
            <a:off x="282250" y="4872038"/>
            <a:ext cx="3650556" cy="1828800"/>
          </a:xfrm>
          <a:prstGeom prst="rect">
            <a:avLst/>
          </a:prstGeom>
          <a:solidFill>
            <a:schemeClr val="accent3">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282183" y="305846"/>
            <a:ext cx="4567630" cy="4566192"/>
          </a:xfrm>
          <a:prstGeom prst="rect">
            <a:avLst/>
          </a:prstGeom>
          <a:solidFill>
            <a:srgbClr val="737373">
              <a:alpha val="8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Text Placeholder 4"/>
          <p:cNvSpPr>
            <a:spLocks noGrp="1"/>
          </p:cNvSpPr>
          <p:nvPr>
            <p:ph type="body" sz="quarter" idx="13" hasCustomPrompt="1"/>
          </p:nvPr>
        </p:nvSpPr>
        <p:spPr>
          <a:xfrm>
            <a:off x="282249" y="4872040"/>
            <a:ext cx="3650557" cy="1828798"/>
          </a:xfrm>
          <a:noFill/>
        </p:spPr>
        <p:txBody>
          <a:bodyPr lIns="146304" tIns="109728" rIns="146304" bIns="109728">
            <a:noAutofit/>
          </a:bodyPr>
          <a:lstStyle>
            <a:lvl1pPr marL="0" indent="0">
              <a:spcBef>
                <a:spcPts val="0"/>
              </a:spcBef>
              <a:buNone/>
              <a:defRPr sz="2400" spc="0" baseline="0">
                <a:solidFill>
                  <a:srgbClr val="FFFFFF"/>
                </a:solidFill>
                <a:latin typeface="+mj-lt"/>
              </a:defRPr>
            </a:lvl1pPr>
          </a:lstStyle>
          <a:p>
            <a:pPr lvl="0"/>
            <a:r>
              <a:rPr lang="en-US" dirty="0"/>
              <a:t>Microsoft Ventures</a:t>
            </a:r>
          </a:p>
          <a:p>
            <a:pPr lvl="0"/>
            <a:r>
              <a:rPr lang="en-US" dirty="0"/>
              <a:t>Speaker Name</a:t>
            </a:r>
          </a:p>
        </p:txBody>
      </p:sp>
      <p:sp>
        <p:nvSpPr>
          <p:cNvPr id="21" name="Title 1"/>
          <p:cNvSpPr>
            <a:spLocks noGrp="1"/>
          </p:cNvSpPr>
          <p:nvPr>
            <p:ph type="title" hasCustomPrompt="1"/>
          </p:nvPr>
        </p:nvSpPr>
        <p:spPr>
          <a:xfrm>
            <a:off x="282184" y="305846"/>
            <a:ext cx="4567630" cy="4566192"/>
          </a:xfrm>
          <a:noFill/>
        </p:spPr>
        <p:txBody>
          <a:bodyPr lIns="146304" tIns="91440" rIns="146304" bIns="91440" anchor="t" anchorCtr="0"/>
          <a:lstStyle>
            <a:lvl1pPr>
              <a:defRPr sz="6000" spc="-100" baseline="0">
                <a:solidFill>
                  <a:schemeClr val="bg1"/>
                </a:solidFill>
              </a:defRPr>
            </a:lvl1pPr>
          </a:lstStyle>
          <a:p>
            <a:r>
              <a:rPr lang="en-US" dirty="0"/>
              <a:t>Presentation title here</a:t>
            </a:r>
          </a:p>
        </p:txBody>
      </p:sp>
      <p:pic>
        <p:nvPicPr>
          <p:cNvPr id="3" name="Picture 2" descr="MSFT_logo_rgb_C-Wht.eps"/>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10216748" y="391662"/>
            <a:ext cx="1771805" cy="382242"/>
          </a:xfrm>
          <a:prstGeom prst="rect">
            <a:avLst/>
          </a:prstGeom>
        </p:spPr>
      </p:pic>
    </p:spTree>
    <p:extLst>
      <p:ext uri="{BB962C8B-B14F-4D97-AF65-F5344CB8AC3E}">
        <p14:creationId xmlns:p14="http://schemas.microsoft.com/office/powerpoint/2010/main" val="330261017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7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9" y="1212850"/>
            <a:ext cx="11888787" cy="2097497"/>
          </a:xfrm>
        </p:spPr>
        <p:txBody>
          <a:bodyPr/>
          <a:lstStyle>
            <a:lvl1pPr>
              <a:defRPr>
                <a:solidFill>
                  <a:schemeClr val="accent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p:cNvSpPr>
            <a:spLocks noGrp="1"/>
          </p:cNvSpPr>
          <p:nvPr>
            <p:ph type="ftr" sz="quarter" idx="11"/>
          </p:nvPr>
        </p:nvSpPr>
        <p:spPr/>
        <p:txBody>
          <a:bodyPr/>
          <a:lstStyle>
            <a:lvl1pPr>
              <a:defRPr>
                <a:solidFill>
                  <a:schemeClr val="accent2"/>
                </a:solidFill>
              </a:defRPr>
            </a:lvl1pPr>
          </a:lstStyle>
          <a:p>
            <a:r>
              <a:rPr lang="en-US" dirty="0">
                <a:solidFill>
                  <a:srgbClr val="442359"/>
                </a:solidFill>
              </a:rPr>
              <a:t>Microsoft Ventures</a:t>
            </a:r>
          </a:p>
        </p:txBody>
      </p:sp>
    </p:spTree>
    <p:extLst>
      <p:ext uri="{BB962C8B-B14F-4D97-AF65-F5344CB8AC3E}">
        <p14:creationId xmlns:p14="http://schemas.microsoft.com/office/powerpoint/2010/main" val="412296126"/>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8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9" y="1212850"/>
            <a:ext cx="11888787" cy="2097497"/>
          </a:xfrm>
        </p:spPr>
        <p:txBody>
          <a:bodyPr/>
          <a:lstStyle>
            <a:lvl1pPr>
              <a:defRPr>
                <a:solidFill>
                  <a:schemeClr val="accent3"/>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p:cNvSpPr>
            <a:spLocks noGrp="1"/>
          </p:cNvSpPr>
          <p:nvPr>
            <p:ph type="ftr" sz="quarter" idx="11"/>
          </p:nvPr>
        </p:nvSpPr>
        <p:spPr/>
        <p:txBody>
          <a:bodyPr/>
          <a:lstStyle>
            <a:lvl1pPr>
              <a:defRPr>
                <a:solidFill>
                  <a:schemeClr val="accent3"/>
                </a:solidFill>
              </a:defRPr>
            </a:lvl1pPr>
          </a:lstStyle>
          <a:p>
            <a:r>
              <a:rPr lang="en-US" dirty="0">
                <a:solidFill>
                  <a:srgbClr val="0072C6"/>
                </a:solidFill>
              </a:rPr>
              <a:t>Microsoft Ventures</a:t>
            </a:r>
          </a:p>
        </p:txBody>
      </p:sp>
    </p:spTree>
    <p:extLst>
      <p:ext uri="{BB962C8B-B14F-4D97-AF65-F5344CB8AC3E}">
        <p14:creationId xmlns:p14="http://schemas.microsoft.com/office/powerpoint/2010/main" val="1695726377"/>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9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9" y="1212850"/>
            <a:ext cx="11888787" cy="2097497"/>
          </a:xfrm>
        </p:spPr>
        <p:txBody>
          <a:bodyPr/>
          <a:lstStyle>
            <a:lvl1pPr>
              <a:defRPr>
                <a:solidFill>
                  <a:schemeClr val="accent4"/>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p:cNvSpPr>
            <a:spLocks noGrp="1"/>
          </p:cNvSpPr>
          <p:nvPr>
            <p:ph type="ftr" sz="quarter" idx="11"/>
          </p:nvPr>
        </p:nvSpPr>
        <p:spPr/>
        <p:txBody>
          <a:bodyPr/>
          <a:lstStyle>
            <a:lvl1pPr>
              <a:defRPr>
                <a:solidFill>
                  <a:schemeClr val="accent4"/>
                </a:solidFill>
              </a:defRPr>
            </a:lvl1pPr>
          </a:lstStyle>
          <a:p>
            <a:r>
              <a:rPr lang="en-US" dirty="0">
                <a:solidFill>
                  <a:srgbClr val="B4009E"/>
                </a:solidFill>
              </a:rPr>
              <a:t>Microsoft Ventures</a:t>
            </a:r>
          </a:p>
        </p:txBody>
      </p:sp>
    </p:spTree>
    <p:extLst>
      <p:ext uri="{BB962C8B-B14F-4D97-AF65-F5344CB8AC3E}">
        <p14:creationId xmlns:p14="http://schemas.microsoft.com/office/powerpoint/2010/main" val="3187801335"/>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10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9" y="1212850"/>
            <a:ext cx="11888787" cy="2097497"/>
          </a:xfrm>
        </p:spPr>
        <p:txBody>
          <a:bodyPr/>
          <a:lstStyle>
            <a:lvl1pPr>
              <a:defRPr>
                <a:solidFill>
                  <a:schemeClr val="accent5"/>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p:cNvSpPr>
            <a:spLocks noGrp="1"/>
          </p:cNvSpPr>
          <p:nvPr>
            <p:ph type="ftr" sz="quarter" idx="11"/>
          </p:nvPr>
        </p:nvSpPr>
        <p:spPr/>
        <p:txBody>
          <a:bodyPr/>
          <a:lstStyle>
            <a:lvl1pPr>
              <a:defRPr>
                <a:solidFill>
                  <a:schemeClr val="accent5"/>
                </a:solidFill>
              </a:defRPr>
            </a:lvl1pPr>
          </a:lstStyle>
          <a:p>
            <a:r>
              <a:rPr lang="en-US" dirty="0">
                <a:solidFill>
                  <a:srgbClr val="DC3C00"/>
                </a:solidFill>
              </a:rPr>
              <a:t>Microsoft Ventures</a:t>
            </a:r>
          </a:p>
        </p:txBody>
      </p:sp>
    </p:spTree>
    <p:extLst>
      <p:ext uri="{BB962C8B-B14F-4D97-AF65-F5344CB8AC3E}">
        <p14:creationId xmlns:p14="http://schemas.microsoft.com/office/powerpoint/2010/main" val="1069424213"/>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11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9" y="1212850"/>
            <a:ext cx="11888787" cy="2097497"/>
          </a:xfrm>
        </p:spPr>
        <p:txBody>
          <a:bodyPr/>
          <a:lstStyle>
            <a:lvl1pPr>
              <a:defRPr>
                <a:solidFill>
                  <a:schemeClr val="accent6"/>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p:cNvSpPr>
            <a:spLocks noGrp="1"/>
          </p:cNvSpPr>
          <p:nvPr>
            <p:ph type="ftr" sz="quarter" idx="11"/>
          </p:nvPr>
        </p:nvSpPr>
        <p:spPr/>
        <p:txBody>
          <a:bodyPr/>
          <a:lstStyle>
            <a:lvl1pPr>
              <a:defRPr>
                <a:solidFill>
                  <a:schemeClr val="accent6"/>
                </a:solidFill>
              </a:defRPr>
            </a:lvl1pPr>
          </a:lstStyle>
          <a:p>
            <a:r>
              <a:rPr lang="en-US" dirty="0">
                <a:solidFill>
                  <a:srgbClr val="BA141A"/>
                </a:solidFill>
              </a:rPr>
              <a:t>Microsoft Ventures</a:t>
            </a:r>
          </a:p>
        </p:txBody>
      </p:sp>
    </p:spTree>
    <p:extLst>
      <p:ext uri="{BB962C8B-B14F-4D97-AF65-F5344CB8AC3E}">
        <p14:creationId xmlns:p14="http://schemas.microsoft.com/office/powerpoint/2010/main" val="251762072"/>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2468368"/>
          </a:xfrm>
        </p:spPr>
        <p:txBody>
          <a:bodyPr wrap="square">
            <a:spAutoFit/>
          </a:bodyPr>
          <a:lstStyle>
            <a:lvl1pPr marL="0" indent="0">
              <a:spcBef>
                <a:spcPts val="1224"/>
              </a:spcBef>
              <a:buClr>
                <a:schemeClr val="tx1"/>
              </a:buClr>
              <a:buFont typeface="Wingdings" pitchFamily="2" charset="2"/>
              <a:buNone/>
              <a:defRPr sz="3599">
                <a:gradFill>
                  <a:gsLst>
                    <a:gs pos="1250">
                      <a:schemeClr val="tx2"/>
                    </a:gs>
                    <a:gs pos="99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599">
                <a:gradFill>
                  <a:gsLst>
                    <a:gs pos="1250">
                      <a:schemeClr val="tx2"/>
                    </a:gs>
                    <a:gs pos="99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08739682"/>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0"/>
            <a:ext cx="5486399" cy="2536079"/>
          </a:xfrm>
        </p:spPr>
        <p:txBody>
          <a:bodyPr wrap="square">
            <a:spAutoFit/>
          </a:bodyPr>
          <a:lstStyle>
            <a:lvl1pPr marL="287282" indent="-287282">
              <a:spcBef>
                <a:spcPts val="1224"/>
              </a:spcBef>
              <a:buClr>
                <a:schemeClr val="tx1"/>
              </a:buClr>
              <a:buFont typeface="Arial" pitchFamily="34" charset="0"/>
              <a:buChar char="•"/>
              <a:defRPr sz="35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50"/>
            <a:ext cx="5486399" cy="2536079"/>
          </a:xfrm>
        </p:spPr>
        <p:txBody>
          <a:bodyPr wrap="square">
            <a:spAutoFit/>
          </a:bodyPr>
          <a:lstStyle>
            <a:lvl1pPr marL="287282" indent="-287282">
              <a:spcBef>
                <a:spcPts val="1224"/>
              </a:spcBef>
              <a:buClr>
                <a:schemeClr val="tx1"/>
              </a:buClr>
              <a:buFont typeface="Arial" pitchFamily="34" charset="0"/>
              <a:buChar char="•"/>
              <a:defRPr sz="35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67285273"/>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12_Title &amp; 2-color Non-bulleted text">
    <p:bg>
      <p:bgPr>
        <a:solidFill>
          <a:srgbClr val="E8112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solidFill>
                  <a:schemeClr val="bg1"/>
                </a:solidFill>
              </a:defRPr>
            </a:lvl1pPr>
            <a:lvl2pPr marL="0" indent="0">
              <a:buFontTx/>
              <a:buNone/>
              <a:defRPr sz="2000">
                <a:ln>
                  <a:noFill/>
                </a:ln>
                <a:solidFill>
                  <a:schemeClr val="bg1"/>
                </a:solidFill>
              </a:defRPr>
            </a:lvl2pPr>
            <a:lvl3pPr marL="228557" indent="0">
              <a:buNone/>
              <a:defRPr>
                <a:ln>
                  <a:noFill/>
                </a:ln>
                <a:solidFill>
                  <a:schemeClr val="bg1"/>
                </a:solidFill>
              </a:defRPr>
            </a:lvl3pPr>
            <a:lvl4pPr marL="457112" indent="0">
              <a:buNone/>
              <a:defRPr>
                <a:ln>
                  <a:noFill/>
                </a:ln>
                <a:solidFill>
                  <a:schemeClr val="bg1"/>
                </a:solidFill>
              </a:defRPr>
            </a:lvl4pPr>
            <a:lvl5pPr marL="685669" indent="0">
              <a:buNone/>
              <a:defRPr>
                <a:ln>
                  <a:noFill/>
                </a:ln>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p:cNvSpPr>
            <a:spLocks noGrp="1"/>
          </p:cNvSpPr>
          <p:nvPr>
            <p:ph type="ftr" sz="quarter" idx="11"/>
          </p:nvPr>
        </p:nvSpPr>
        <p:spPr/>
        <p:txBody>
          <a:bodyPr/>
          <a:lstStyle>
            <a:lvl1pPr>
              <a:defRPr>
                <a:solidFill>
                  <a:srgbClr val="FFFFFF"/>
                </a:solidFill>
              </a:defRPr>
            </a:lvl1pPr>
          </a:lstStyle>
          <a:p>
            <a:r>
              <a:rPr lang="en-US"/>
              <a:t>Microsoft Ventures</a:t>
            </a:r>
            <a:endParaRPr lang="en-US" dirty="0"/>
          </a:p>
        </p:txBody>
      </p:sp>
    </p:spTree>
    <p:extLst>
      <p:ext uri="{BB962C8B-B14F-4D97-AF65-F5344CB8AC3E}">
        <p14:creationId xmlns:p14="http://schemas.microsoft.com/office/powerpoint/2010/main" val="1596513518"/>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26_Title &amp; 2-color Non-bulleted text">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solidFill>
                  <a:schemeClr val="bg1"/>
                </a:solidFill>
              </a:defRPr>
            </a:lvl1pPr>
            <a:lvl2pPr marL="0" indent="0">
              <a:buFontTx/>
              <a:buNone/>
              <a:defRPr sz="2000">
                <a:ln>
                  <a:noFill/>
                </a:ln>
                <a:solidFill>
                  <a:schemeClr val="bg1"/>
                </a:solidFill>
              </a:defRPr>
            </a:lvl2pPr>
            <a:lvl3pPr marL="228557" indent="0">
              <a:buNone/>
              <a:defRPr>
                <a:ln>
                  <a:noFill/>
                </a:ln>
                <a:solidFill>
                  <a:schemeClr val="bg1"/>
                </a:solidFill>
              </a:defRPr>
            </a:lvl3pPr>
            <a:lvl4pPr marL="457112" indent="0">
              <a:buNone/>
              <a:defRPr>
                <a:ln>
                  <a:noFill/>
                </a:ln>
                <a:solidFill>
                  <a:schemeClr val="bg1"/>
                </a:solidFill>
              </a:defRPr>
            </a:lvl4pPr>
            <a:lvl5pPr marL="685669" indent="0">
              <a:buNone/>
              <a:defRPr>
                <a:ln>
                  <a:noFill/>
                </a:ln>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p:cNvSpPr>
            <a:spLocks noGrp="1"/>
          </p:cNvSpPr>
          <p:nvPr>
            <p:ph type="ftr" sz="quarter" idx="11"/>
          </p:nvPr>
        </p:nvSpPr>
        <p:spPr/>
        <p:txBody>
          <a:bodyPr/>
          <a:lstStyle>
            <a:lvl1pPr>
              <a:defRPr>
                <a:solidFill>
                  <a:srgbClr val="FFFFFF"/>
                </a:solidFill>
              </a:defRPr>
            </a:lvl1pPr>
          </a:lstStyle>
          <a:p>
            <a:r>
              <a:rPr lang="en-US"/>
              <a:t>Microsoft Ventures</a:t>
            </a:r>
            <a:endParaRPr lang="en-US" dirty="0"/>
          </a:p>
        </p:txBody>
      </p:sp>
    </p:spTree>
    <p:extLst>
      <p:ext uri="{BB962C8B-B14F-4D97-AF65-F5344CB8AC3E}">
        <p14:creationId xmlns:p14="http://schemas.microsoft.com/office/powerpoint/2010/main" val="2913767355"/>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14_Title &amp; 2-color Non-bulleted text">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solidFill>
                  <a:schemeClr val="bg1"/>
                </a:solidFill>
              </a:defRPr>
            </a:lvl1pPr>
            <a:lvl2pPr marL="0" indent="0">
              <a:buFontTx/>
              <a:buNone/>
              <a:defRPr sz="2000">
                <a:ln>
                  <a:noFill/>
                </a:ln>
                <a:solidFill>
                  <a:schemeClr val="bg1"/>
                </a:solidFill>
              </a:defRPr>
            </a:lvl2pPr>
            <a:lvl3pPr marL="228557" indent="0">
              <a:buNone/>
              <a:defRPr>
                <a:ln>
                  <a:noFill/>
                </a:ln>
                <a:solidFill>
                  <a:schemeClr val="bg1"/>
                </a:solidFill>
              </a:defRPr>
            </a:lvl3pPr>
            <a:lvl4pPr marL="457112" indent="0">
              <a:buNone/>
              <a:defRPr>
                <a:ln>
                  <a:noFill/>
                </a:ln>
                <a:solidFill>
                  <a:schemeClr val="bg1"/>
                </a:solidFill>
              </a:defRPr>
            </a:lvl4pPr>
            <a:lvl5pPr marL="685669" indent="0">
              <a:buNone/>
              <a:defRPr>
                <a:ln>
                  <a:noFill/>
                </a:ln>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p:cNvSpPr>
            <a:spLocks noGrp="1"/>
          </p:cNvSpPr>
          <p:nvPr>
            <p:ph type="ftr" sz="quarter" idx="11"/>
          </p:nvPr>
        </p:nvSpPr>
        <p:spPr/>
        <p:txBody>
          <a:bodyPr/>
          <a:lstStyle>
            <a:lvl1pPr>
              <a:defRPr>
                <a:solidFill>
                  <a:srgbClr val="FFFFFF"/>
                </a:solidFill>
              </a:defRPr>
            </a:lvl1pPr>
          </a:lstStyle>
          <a:p>
            <a:r>
              <a:rPr lang="en-US"/>
              <a:t>Microsoft Ventures</a:t>
            </a:r>
            <a:endParaRPr lang="en-US" dirty="0"/>
          </a:p>
        </p:txBody>
      </p:sp>
    </p:spTree>
    <p:extLst>
      <p:ext uri="{BB962C8B-B14F-4D97-AF65-F5344CB8AC3E}">
        <p14:creationId xmlns:p14="http://schemas.microsoft.com/office/powerpoint/2010/main" val="4239910425"/>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7_Title Slide 1">
    <p:spTree>
      <p:nvGrpSpPr>
        <p:cNvPr id="1" name=""/>
        <p:cNvGrpSpPr/>
        <p:nvPr/>
      </p:nvGrpSpPr>
      <p:grpSpPr>
        <a:xfrm>
          <a:off x="0" y="0"/>
          <a:ext cx="0" cy="0"/>
          <a:chOff x="0" y="0"/>
          <a:chExt cx="0" cy="0"/>
        </a:xfrm>
      </p:grpSpPr>
      <p:sp>
        <p:nvSpPr>
          <p:cNvPr id="12" name="Text Placeholder 4"/>
          <p:cNvSpPr>
            <a:spLocks noGrp="1"/>
          </p:cNvSpPr>
          <p:nvPr>
            <p:ph type="body" sz="quarter" idx="13" hasCustomPrompt="1"/>
          </p:nvPr>
        </p:nvSpPr>
        <p:spPr>
          <a:xfrm>
            <a:off x="754442" y="4408811"/>
            <a:ext cx="4567566" cy="1828798"/>
          </a:xfrm>
          <a:noFill/>
        </p:spPr>
        <p:txBody>
          <a:bodyPr lIns="146304" tIns="109728" rIns="146304" bIns="109728">
            <a:noAutofit/>
          </a:bodyPr>
          <a:lstStyle>
            <a:lvl1pPr marL="0" indent="0">
              <a:spcBef>
                <a:spcPts val="0"/>
              </a:spcBef>
              <a:buNone/>
              <a:defRPr sz="2400" spc="0" baseline="0">
                <a:solidFill>
                  <a:srgbClr val="FFFFFF"/>
                </a:solidFill>
                <a:latin typeface="+mj-lt"/>
              </a:defRPr>
            </a:lvl1pPr>
          </a:lstStyle>
          <a:p>
            <a:pPr lvl="0"/>
            <a:r>
              <a:rPr lang="en-US" dirty="0"/>
              <a:t>Microsoft Ventures</a:t>
            </a:r>
          </a:p>
          <a:p>
            <a:pPr lvl="0"/>
            <a:r>
              <a:rPr lang="en-US" dirty="0"/>
              <a:t>Speaker Name</a:t>
            </a:r>
          </a:p>
        </p:txBody>
      </p:sp>
      <p:sp>
        <p:nvSpPr>
          <p:cNvPr id="13" name="Title 1"/>
          <p:cNvSpPr>
            <a:spLocks noGrp="1"/>
          </p:cNvSpPr>
          <p:nvPr>
            <p:ph type="title" hasCustomPrompt="1"/>
          </p:nvPr>
        </p:nvSpPr>
        <p:spPr>
          <a:xfrm>
            <a:off x="754378" y="751655"/>
            <a:ext cx="6402388" cy="3657156"/>
          </a:xfrm>
          <a:noFill/>
        </p:spPr>
        <p:txBody>
          <a:bodyPr lIns="146304" tIns="91440" rIns="146304" bIns="91440" anchor="t" anchorCtr="0"/>
          <a:lstStyle>
            <a:lvl1pPr>
              <a:defRPr sz="6000" spc="-100" baseline="0">
                <a:solidFill>
                  <a:schemeClr val="bg1"/>
                </a:solidFill>
              </a:defRPr>
            </a:lvl1pPr>
          </a:lstStyle>
          <a:p>
            <a:r>
              <a:rPr lang="en-US" dirty="0"/>
              <a:t>Presentation title</a:t>
            </a:r>
          </a:p>
        </p:txBody>
      </p:sp>
      <p:pic>
        <p:nvPicPr>
          <p:cNvPr id="1026" name="Picture 2" descr="Port"/>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458580" cy="6994525"/>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userDrawn="1"/>
        </p:nvSpPr>
        <p:spPr bwMode="auto">
          <a:xfrm>
            <a:off x="754443" y="4408809"/>
            <a:ext cx="4567564" cy="1285409"/>
          </a:xfrm>
          <a:prstGeom prst="rect">
            <a:avLst/>
          </a:prstGeom>
          <a:solidFill>
            <a:srgbClr val="E81123">
              <a:alpha val="8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p:cNvSpPr/>
          <p:nvPr userDrawn="1"/>
        </p:nvSpPr>
        <p:spPr bwMode="auto">
          <a:xfrm>
            <a:off x="754378" y="1271847"/>
            <a:ext cx="6402388" cy="3136963"/>
          </a:xfrm>
          <a:prstGeom prst="rect">
            <a:avLst/>
          </a:prstGeom>
          <a:solidFill>
            <a:srgbClr val="737373">
              <a:alpha val="8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4" name="Picture 13" descr="MSFT_logo_rgb_C-Wht.eps"/>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10216748" y="6158335"/>
            <a:ext cx="1771805" cy="382242"/>
          </a:xfrm>
          <a:prstGeom prst="rect">
            <a:avLst/>
          </a:prstGeom>
        </p:spPr>
      </p:pic>
    </p:spTree>
    <p:extLst>
      <p:ext uri="{BB962C8B-B14F-4D97-AF65-F5344CB8AC3E}">
        <p14:creationId xmlns:p14="http://schemas.microsoft.com/office/powerpoint/2010/main" val="16657918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15_Title &amp; 2-color Non-bulleted text">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solidFill>
                  <a:schemeClr val="bg1"/>
                </a:solidFill>
              </a:defRPr>
            </a:lvl1pPr>
            <a:lvl2pPr marL="0" indent="0">
              <a:buFontTx/>
              <a:buNone/>
              <a:defRPr sz="2000">
                <a:ln>
                  <a:noFill/>
                </a:ln>
                <a:solidFill>
                  <a:schemeClr val="bg1"/>
                </a:solidFill>
              </a:defRPr>
            </a:lvl2pPr>
            <a:lvl3pPr marL="228557" indent="0">
              <a:buNone/>
              <a:defRPr>
                <a:ln>
                  <a:noFill/>
                </a:ln>
                <a:solidFill>
                  <a:schemeClr val="bg1"/>
                </a:solidFill>
              </a:defRPr>
            </a:lvl3pPr>
            <a:lvl4pPr marL="457112" indent="0">
              <a:buNone/>
              <a:defRPr>
                <a:ln>
                  <a:noFill/>
                </a:ln>
                <a:solidFill>
                  <a:schemeClr val="bg1"/>
                </a:solidFill>
              </a:defRPr>
            </a:lvl4pPr>
            <a:lvl5pPr marL="685669" indent="0">
              <a:buNone/>
              <a:defRPr>
                <a:ln>
                  <a:noFill/>
                </a:ln>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p:cNvSpPr>
            <a:spLocks noGrp="1"/>
          </p:cNvSpPr>
          <p:nvPr>
            <p:ph type="ftr" sz="quarter" idx="11"/>
          </p:nvPr>
        </p:nvSpPr>
        <p:spPr/>
        <p:txBody>
          <a:bodyPr/>
          <a:lstStyle>
            <a:lvl1pPr>
              <a:defRPr>
                <a:solidFill>
                  <a:srgbClr val="FFFFFF"/>
                </a:solidFill>
              </a:defRPr>
            </a:lvl1pPr>
          </a:lstStyle>
          <a:p>
            <a:r>
              <a:rPr lang="en-US"/>
              <a:t>Microsoft Ventures</a:t>
            </a:r>
            <a:endParaRPr lang="en-US" dirty="0"/>
          </a:p>
        </p:txBody>
      </p:sp>
    </p:spTree>
    <p:extLst>
      <p:ext uri="{BB962C8B-B14F-4D97-AF65-F5344CB8AC3E}">
        <p14:creationId xmlns:p14="http://schemas.microsoft.com/office/powerpoint/2010/main" val="885020218"/>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16_Title &amp; 2-color Non-bulleted text">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solidFill>
                  <a:schemeClr val="bg1"/>
                </a:solidFill>
              </a:defRPr>
            </a:lvl1pPr>
            <a:lvl2pPr marL="0" indent="0">
              <a:buFontTx/>
              <a:buNone/>
              <a:defRPr sz="2000">
                <a:ln>
                  <a:noFill/>
                </a:ln>
                <a:solidFill>
                  <a:schemeClr val="bg1"/>
                </a:solidFill>
              </a:defRPr>
            </a:lvl2pPr>
            <a:lvl3pPr marL="228557" indent="0">
              <a:buNone/>
              <a:defRPr>
                <a:ln>
                  <a:noFill/>
                </a:ln>
                <a:solidFill>
                  <a:schemeClr val="bg1"/>
                </a:solidFill>
              </a:defRPr>
            </a:lvl3pPr>
            <a:lvl4pPr marL="457112" indent="0">
              <a:buNone/>
              <a:defRPr>
                <a:ln>
                  <a:noFill/>
                </a:ln>
                <a:solidFill>
                  <a:schemeClr val="bg1"/>
                </a:solidFill>
              </a:defRPr>
            </a:lvl4pPr>
            <a:lvl5pPr marL="685669" indent="0">
              <a:buNone/>
              <a:defRPr>
                <a:ln>
                  <a:noFill/>
                </a:ln>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p:cNvSpPr>
            <a:spLocks noGrp="1"/>
          </p:cNvSpPr>
          <p:nvPr>
            <p:ph type="ftr" sz="quarter" idx="11"/>
          </p:nvPr>
        </p:nvSpPr>
        <p:spPr/>
        <p:txBody>
          <a:bodyPr/>
          <a:lstStyle>
            <a:lvl1pPr>
              <a:defRPr>
                <a:solidFill>
                  <a:srgbClr val="FFFFFF"/>
                </a:solidFill>
              </a:defRPr>
            </a:lvl1pPr>
          </a:lstStyle>
          <a:p>
            <a:r>
              <a:rPr lang="en-US"/>
              <a:t>Microsoft Ventures</a:t>
            </a:r>
            <a:endParaRPr lang="en-US" dirty="0"/>
          </a:p>
        </p:txBody>
      </p:sp>
    </p:spTree>
    <p:extLst>
      <p:ext uri="{BB962C8B-B14F-4D97-AF65-F5344CB8AC3E}">
        <p14:creationId xmlns:p14="http://schemas.microsoft.com/office/powerpoint/2010/main" val="3898531988"/>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17_Title &amp; 2-color Non-bulleted text">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solidFill>
                  <a:schemeClr val="bg1"/>
                </a:solidFill>
              </a:defRPr>
            </a:lvl1pPr>
            <a:lvl2pPr marL="0" indent="0">
              <a:buFontTx/>
              <a:buNone/>
              <a:defRPr sz="2000">
                <a:ln>
                  <a:noFill/>
                </a:ln>
                <a:solidFill>
                  <a:schemeClr val="bg1"/>
                </a:solidFill>
              </a:defRPr>
            </a:lvl2pPr>
            <a:lvl3pPr marL="228557" indent="0">
              <a:buNone/>
              <a:defRPr>
                <a:ln>
                  <a:noFill/>
                </a:ln>
                <a:solidFill>
                  <a:schemeClr val="bg1"/>
                </a:solidFill>
              </a:defRPr>
            </a:lvl3pPr>
            <a:lvl4pPr marL="457112" indent="0">
              <a:buNone/>
              <a:defRPr>
                <a:ln>
                  <a:noFill/>
                </a:ln>
                <a:solidFill>
                  <a:schemeClr val="bg1"/>
                </a:solidFill>
              </a:defRPr>
            </a:lvl4pPr>
            <a:lvl5pPr marL="685669" indent="0">
              <a:buNone/>
              <a:defRPr>
                <a:ln>
                  <a:noFill/>
                </a:ln>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p:cNvSpPr>
            <a:spLocks noGrp="1"/>
          </p:cNvSpPr>
          <p:nvPr>
            <p:ph type="ftr" sz="quarter" idx="11"/>
          </p:nvPr>
        </p:nvSpPr>
        <p:spPr/>
        <p:txBody>
          <a:bodyPr/>
          <a:lstStyle>
            <a:lvl1pPr>
              <a:defRPr>
                <a:solidFill>
                  <a:srgbClr val="FFFFFF"/>
                </a:solidFill>
              </a:defRPr>
            </a:lvl1pPr>
          </a:lstStyle>
          <a:p>
            <a:r>
              <a:rPr lang="en-US"/>
              <a:t>Microsoft Ventures</a:t>
            </a:r>
            <a:endParaRPr lang="en-US" dirty="0"/>
          </a:p>
        </p:txBody>
      </p:sp>
    </p:spTree>
    <p:extLst>
      <p:ext uri="{BB962C8B-B14F-4D97-AF65-F5344CB8AC3E}">
        <p14:creationId xmlns:p14="http://schemas.microsoft.com/office/powerpoint/2010/main" val="136878572"/>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18_Title &amp; 2-color Non-bulleted text">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solidFill>
                  <a:schemeClr val="bg1"/>
                </a:solidFill>
              </a:defRPr>
            </a:lvl1pPr>
            <a:lvl2pPr marL="0" indent="0">
              <a:buFontTx/>
              <a:buNone/>
              <a:defRPr sz="2000">
                <a:ln>
                  <a:noFill/>
                </a:ln>
                <a:solidFill>
                  <a:schemeClr val="bg1"/>
                </a:solidFill>
              </a:defRPr>
            </a:lvl2pPr>
            <a:lvl3pPr marL="228557" indent="0">
              <a:buNone/>
              <a:defRPr>
                <a:ln>
                  <a:noFill/>
                </a:ln>
                <a:solidFill>
                  <a:schemeClr val="bg1"/>
                </a:solidFill>
              </a:defRPr>
            </a:lvl3pPr>
            <a:lvl4pPr marL="457112" indent="0">
              <a:buNone/>
              <a:defRPr>
                <a:ln>
                  <a:noFill/>
                </a:ln>
                <a:solidFill>
                  <a:schemeClr val="bg1"/>
                </a:solidFill>
              </a:defRPr>
            </a:lvl4pPr>
            <a:lvl5pPr marL="685669" indent="0">
              <a:buNone/>
              <a:defRPr>
                <a:ln>
                  <a:noFill/>
                </a:ln>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p:cNvSpPr>
            <a:spLocks noGrp="1"/>
          </p:cNvSpPr>
          <p:nvPr>
            <p:ph type="ftr" sz="quarter" idx="11"/>
          </p:nvPr>
        </p:nvSpPr>
        <p:spPr/>
        <p:txBody>
          <a:bodyPr/>
          <a:lstStyle>
            <a:lvl1pPr>
              <a:defRPr>
                <a:solidFill>
                  <a:srgbClr val="FFFFFF"/>
                </a:solidFill>
              </a:defRPr>
            </a:lvl1pPr>
          </a:lstStyle>
          <a:p>
            <a:r>
              <a:rPr lang="en-US"/>
              <a:t>Microsoft Ventures</a:t>
            </a:r>
            <a:endParaRPr lang="en-US" dirty="0"/>
          </a:p>
        </p:txBody>
      </p:sp>
    </p:spTree>
    <p:extLst>
      <p:ext uri="{BB962C8B-B14F-4D97-AF65-F5344CB8AC3E}">
        <p14:creationId xmlns:p14="http://schemas.microsoft.com/office/powerpoint/2010/main" val="2452389089"/>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13_Title &amp; 2-color Non-bulleted text">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FFFFFF"/>
                </a:soli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9" y="1212850"/>
            <a:ext cx="11888787" cy="2097497"/>
          </a:xfr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lvl1pPr>
              <a:defRPr>
                <a:solidFill>
                  <a:srgbClr val="FFFFFF"/>
                </a:solidFill>
              </a:defRPr>
            </a:lvl1pPr>
          </a:lstStyle>
          <a:p>
            <a:r>
              <a:rPr lang="en-US"/>
              <a:t>Microsoft Ventures</a:t>
            </a:r>
            <a:endParaRPr lang="en-US" dirty="0"/>
          </a:p>
        </p:txBody>
      </p:sp>
    </p:spTree>
    <p:extLst>
      <p:ext uri="{BB962C8B-B14F-4D97-AF65-F5344CB8AC3E}">
        <p14:creationId xmlns:p14="http://schemas.microsoft.com/office/powerpoint/2010/main" val="2857451315"/>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19_Title &amp; 2-color Non-bulleted text">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FFFFFF"/>
                </a:soli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9" y="1212850"/>
            <a:ext cx="11888787" cy="2097497"/>
          </a:xfr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lvl1pPr>
              <a:defRPr>
                <a:solidFill>
                  <a:srgbClr val="FFFFFF"/>
                </a:solidFill>
              </a:defRPr>
            </a:lvl1pPr>
          </a:lstStyle>
          <a:p>
            <a:r>
              <a:rPr lang="en-US"/>
              <a:t>Microsoft Ventures</a:t>
            </a:r>
            <a:endParaRPr lang="en-US" dirty="0"/>
          </a:p>
        </p:txBody>
      </p:sp>
    </p:spTree>
    <p:extLst>
      <p:ext uri="{BB962C8B-B14F-4D97-AF65-F5344CB8AC3E}">
        <p14:creationId xmlns:p14="http://schemas.microsoft.com/office/powerpoint/2010/main" val="2340515037"/>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20_Title &amp; 2-color Non-bulleted text">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FFFFFF"/>
                </a:soli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9" y="1212850"/>
            <a:ext cx="11888787" cy="2097497"/>
          </a:xfr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lvl1pPr>
              <a:defRPr>
                <a:solidFill>
                  <a:srgbClr val="FFFFFF"/>
                </a:solidFill>
              </a:defRPr>
            </a:lvl1pPr>
          </a:lstStyle>
          <a:p>
            <a:r>
              <a:rPr lang="en-US"/>
              <a:t>Microsoft Ventures</a:t>
            </a:r>
            <a:endParaRPr lang="en-US" dirty="0"/>
          </a:p>
        </p:txBody>
      </p:sp>
    </p:spTree>
    <p:extLst>
      <p:ext uri="{BB962C8B-B14F-4D97-AF65-F5344CB8AC3E}">
        <p14:creationId xmlns:p14="http://schemas.microsoft.com/office/powerpoint/2010/main" val="1059230938"/>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21_Title &amp; 2-color Non-bulleted text">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FFFFFF"/>
                </a:soli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9" y="1212850"/>
            <a:ext cx="11888787" cy="2097497"/>
          </a:xfr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lvl1pPr>
              <a:defRPr>
                <a:solidFill>
                  <a:srgbClr val="FFFFFF"/>
                </a:solidFill>
              </a:defRPr>
            </a:lvl1pPr>
          </a:lstStyle>
          <a:p>
            <a:r>
              <a:rPr lang="en-US"/>
              <a:t>Microsoft Ventures</a:t>
            </a:r>
            <a:endParaRPr lang="en-US" dirty="0"/>
          </a:p>
        </p:txBody>
      </p:sp>
    </p:spTree>
    <p:extLst>
      <p:ext uri="{BB962C8B-B14F-4D97-AF65-F5344CB8AC3E}">
        <p14:creationId xmlns:p14="http://schemas.microsoft.com/office/powerpoint/2010/main" val="1417405522"/>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22_Title &amp; 2-color Non-bulleted text">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FFFFFF"/>
                </a:soli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9" y="1212850"/>
            <a:ext cx="11888787" cy="2097497"/>
          </a:xfr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lvl1pPr>
              <a:defRPr>
                <a:solidFill>
                  <a:srgbClr val="FFFFFF"/>
                </a:solidFill>
              </a:defRPr>
            </a:lvl1pPr>
          </a:lstStyle>
          <a:p>
            <a:r>
              <a:rPr lang="en-US"/>
              <a:t>Microsoft Ventures</a:t>
            </a:r>
            <a:endParaRPr lang="en-US" dirty="0"/>
          </a:p>
        </p:txBody>
      </p:sp>
    </p:spTree>
    <p:extLst>
      <p:ext uri="{BB962C8B-B14F-4D97-AF65-F5344CB8AC3E}">
        <p14:creationId xmlns:p14="http://schemas.microsoft.com/office/powerpoint/2010/main" val="426698025"/>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23_Title &amp; 2-color Non-bulleted text">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FFFFFF"/>
                </a:soli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9" y="1212850"/>
            <a:ext cx="11888787" cy="2097497"/>
          </a:xfr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lvl1pPr>
              <a:defRPr>
                <a:solidFill>
                  <a:srgbClr val="FFFFFF"/>
                </a:solidFill>
              </a:defRPr>
            </a:lvl1pPr>
          </a:lstStyle>
          <a:p>
            <a:r>
              <a:rPr lang="en-US"/>
              <a:t>Microsoft Ventures</a:t>
            </a:r>
            <a:endParaRPr lang="en-US" dirty="0"/>
          </a:p>
        </p:txBody>
      </p:sp>
    </p:spTree>
    <p:extLst>
      <p:ext uri="{BB962C8B-B14F-4D97-AF65-F5344CB8AC3E}">
        <p14:creationId xmlns:p14="http://schemas.microsoft.com/office/powerpoint/2010/main" val="2010984391"/>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8_Title Slide 1">
    <p:spTree>
      <p:nvGrpSpPr>
        <p:cNvPr id="1" name=""/>
        <p:cNvGrpSpPr/>
        <p:nvPr/>
      </p:nvGrpSpPr>
      <p:grpSpPr>
        <a:xfrm>
          <a:off x="0" y="0"/>
          <a:ext cx="0" cy="0"/>
          <a:chOff x="0" y="0"/>
          <a:chExt cx="0" cy="0"/>
        </a:xfrm>
      </p:grpSpPr>
      <p:sp>
        <p:nvSpPr>
          <p:cNvPr id="6" name="Rectangle 5"/>
          <p:cNvSpPr/>
          <p:nvPr userDrawn="1"/>
        </p:nvSpPr>
        <p:spPr bwMode="auto">
          <a:xfrm>
            <a:off x="754443" y="4408809"/>
            <a:ext cx="4567564" cy="1828800"/>
          </a:xfrm>
          <a:prstGeom prst="rect">
            <a:avLst/>
          </a:prstGeom>
          <a:solidFill>
            <a:schemeClr val="accent5">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754378" y="751655"/>
            <a:ext cx="6402388" cy="3657153"/>
          </a:xfrm>
          <a:prstGeom prst="rect">
            <a:avLst/>
          </a:prstGeom>
          <a:solidFill>
            <a:srgbClr val="737373">
              <a:alpha val="8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Text Placeholder 4"/>
          <p:cNvSpPr>
            <a:spLocks noGrp="1"/>
          </p:cNvSpPr>
          <p:nvPr>
            <p:ph type="body" sz="quarter" idx="13" hasCustomPrompt="1"/>
          </p:nvPr>
        </p:nvSpPr>
        <p:spPr>
          <a:xfrm>
            <a:off x="754442" y="4408811"/>
            <a:ext cx="4567566" cy="1828798"/>
          </a:xfrm>
          <a:noFill/>
        </p:spPr>
        <p:txBody>
          <a:bodyPr lIns="146304" tIns="109728" rIns="146304" bIns="109728">
            <a:noAutofit/>
          </a:bodyPr>
          <a:lstStyle>
            <a:lvl1pPr marL="0" indent="0">
              <a:spcBef>
                <a:spcPts val="0"/>
              </a:spcBef>
              <a:buNone/>
              <a:defRPr sz="2400" spc="0" baseline="0">
                <a:solidFill>
                  <a:srgbClr val="FFFFFF"/>
                </a:solidFill>
                <a:latin typeface="+mj-lt"/>
              </a:defRPr>
            </a:lvl1pPr>
          </a:lstStyle>
          <a:p>
            <a:pPr lvl="0"/>
            <a:r>
              <a:rPr lang="en-US" dirty="0"/>
              <a:t>Microsoft Ventures</a:t>
            </a:r>
          </a:p>
          <a:p>
            <a:pPr lvl="0"/>
            <a:r>
              <a:rPr lang="en-US" dirty="0"/>
              <a:t>Speaker Name</a:t>
            </a:r>
          </a:p>
        </p:txBody>
      </p:sp>
      <p:sp>
        <p:nvSpPr>
          <p:cNvPr id="21" name="Title 1"/>
          <p:cNvSpPr>
            <a:spLocks noGrp="1"/>
          </p:cNvSpPr>
          <p:nvPr>
            <p:ph type="title" hasCustomPrompt="1"/>
          </p:nvPr>
        </p:nvSpPr>
        <p:spPr>
          <a:xfrm>
            <a:off x="754378" y="751655"/>
            <a:ext cx="6402388" cy="3657154"/>
          </a:xfrm>
          <a:noFill/>
        </p:spPr>
        <p:txBody>
          <a:bodyPr lIns="146304" tIns="91440" rIns="146304" bIns="91440" anchor="t" anchorCtr="0"/>
          <a:lstStyle>
            <a:lvl1pPr>
              <a:defRPr sz="6000" spc="-100" baseline="0">
                <a:solidFill>
                  <a:schemeClr val="bg1"/>
                </a:solidFill>
              </a:defRPr>
            </a:lvl1pPr>
          </a:lstStyle>
          <a:p>
            <a:r>
              <a:rPr lang="en-US" dirty="0"/>
              <a:t>Presentation title</a:t>
            </a:r>
          </a:p>
        </p:txBody>
      </p:sp>
      <p:pic>
        <p:nvPicPr>
          <p:cNvPr id="3" name="Picture 2" descr="MSFT_logo_rgb_C-Wht.eps"/>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10216748" y="6158335"/>
            <a:ext cx="1771805" cy="382242"/>
          </a:xfrm>
          <a:prstGeom prst="rect">
            <a:avLst/>
          </a:prstGeom>
        </p:spPr>
      </p:pic>
    </p:spTree>
    <p:extLst>
      <p:ext uri="{BB962C8B-B14F-4D97-AF65-F5344CB8AC3E}">
        <p14:creationId xmlns:p14="http://schemas.microsoft.com/office/powerpoint/2010/main" val="184457407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62897992"/>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140601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7030763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864073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1_Blank Accent Color 3">
    <p:bg>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222562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2_Blank Accent Color 3">
    <p:bg>
      <p:bgPr>
        <a:solidFill>
          <a:schemeClr val="accent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726822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3_Blank Accent Color 3">
    <p:bg>
      <p:bgPr>
        <a:solidFill>
          <a:schemeClr val="accent6"/>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971015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1995931"/>
          </a:xfrm>
        </p:spPr>
        <p:txBody>
          <a:bodyPr/>
          <a:lstStyle>
            <a:lvl1pPr marL="0" indent="0">
              <a:buNone/>
              <a:defRPr sz="3299">
                <a:gradFill>
                  <a:gsLst>
                    <a:gs pos="1250">
                      <a:srgbClr val="000000"/>
                    </a:gs>
                    <a:gs pos="100000">
                      <a:srgbClr val="000000"/>
                    </a:gs>
                  </a:gsLst>
                  <a:lin ang="5400000" scaled="0"/>
                </a:gradFill>
                <a:latin typeface="Segoe UI" pitchFamily="34" charset="0"/>
                <a:cs typeface="Segoe UI" pitchFamily="34" charset="0"/>
              </a:defRPr>
            </a:lvl1pPr>
            <a:lvl2pPr marL="346487" indent="0">
              <a:buNone/>
              <a:defRPr>
                <a:gradFill>
                  <a:gsLst>
                    <a:gs pos="1250">
                      <a:srgbClr val="000000"/>
                    </a:gs>
                    <a:gs pos="100000">
                      <a:srgbClr val="000000"/>
                    </a:gs>
                  </a:gsLst>
                  <a:lin ang="5400000" scaled="0"/>
                </a:gradFill>
                <a:latin typeface="Segoe UI" pitchFamily="34" charset="0"/>
                <a:cs typeface="Segoe UI" pitchFamily="34" charset="0"/>
              </a:defRPr>
            </a:lvl2pPr>
            <a:lvl3pPr marL="584494" indent="0">
              <a:buNone/>
              <a:defRPr>
                <a:gradFill>
                  <a:gsLst>
                    <a:gs pos="1250">
                      <a:srgbClr val="000000"/>
                    </a:gs>
                    <a:gs pos="100000">
                      <a:srgbClr val="000000"/>
                    </a:gs>
                  </a:gsLst>
                  <a:lin ang="5400000" scaled="0"/>
                </a:gradFill>
                <a:latin typeface="Segoe UI" pitchFamily="34" charset="0"/>
                <a:cs typeface="Segoe UI" pitchFamily="34" charset="0"/>
              </a:defRPr>
            </a:lvl3pPr>
            <a:lvl4pPr marL="814406" indent="0">
              <a:buNone/>
              <a:defRPr>
                <a:gradFill>
                  <a:gsLst>
                    <a:gs pos="1250">
                      <a:srgbClr val="000000"/>
                    </a:gs>
                    <a:gs pos="100000">
                      <a:srgbClr val="000000"/>
                    </a:gs>
                  </a:gsLst>
                  <a:lin ang="5400000" scaled="0"/>
                </a:gradFill>
                <a:latin typeface="Segoe UI" pitchFamily="34" charset="0"/>
                <a:cs typeface="Segoe UI" pitchFamily="34" charset="0"/>
              </a:defRPr>
            </a:lvl4pPr>
            <a:lvl5pPr marL="1050795"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88388665"/>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257108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32737" y="2172841"/>
            <a:ext cx="10571004" cy="1499289"/>
          </a:xfrm>
        </p:spPr>
        <p:txBody>
          <a:bodyPr/>
          <a:lstStyle/>
          <a:p>
            <a:r>
              <a:rPr lang="en-US"/>
              <a:t>Click to edit Master title style</a:t>
            </a:r>
          </a:p>
        </p:txBody>
      </p:sp>
      <p:sp>
        <p:nvSpPr>
          <p:cNvPr id="3" name="Subtitle 2"/>
          <p:cNvSpPr>
            <a:spLocks noGrp="1"/>
          </p:cNvSpPr>
          <p:nvPr>
            <p:ph type="subTitle" idx="1"/>
          </p:nvPr>
        </p:nvSpPr>
        <p:spPr>
          <a:xfrm>
            <a:off x="1865473" y="3963564"/>
            <a:ext cx="8705534" cy="738664"/>
          </a:xfrm>
        </p:spPr>
        <p:txBody>
          <a:bodyPr/>
          <a:lstStyle>
            <a:lvl1pPr marL="0" indent="0" algn="ctr">
              <a:buNone/>
              <a:defRPr>
                <a:solidFill>
                  <a:schemeClr val="tx1">
                    <a:tint val="75000"/>
                  </a:schemeClr>
                </a:solidFill>
              </a:defRPr>
            </a:lvl1pPr>
            <a:lvl2pPr marL="597586" indent="0" algn="ctr">
              <a:buNone/>
              <a:defRPr>
                <a:solidFill>
                  <a:schemeClr val="tx1">
                    <a:tint val="75000"/>
                  </a:schemeClr>
                </a:solidFill>
              </a:defRPr>
            </a:lvl2pPr>
            <a:lvl3pPr marL="1195173" indent="0" algn="ctr">
              <a:buNone/>
              <a:defRPr>
                <a:solidFill>
                  <a:schemeClr val="tx1">
                    <a:tint val="75000"/>
                  </a:schemeClr>
                </a:solidFill>
              </a:defRPr>
            </a:lvl3pPr>
            <a:lvl4pPr marL="1792760" indent="0" algn="ctr">
              <a:buNone/>
              <a:defRPr>
                <a:solidFill>
                  <a:schemeClr val="tx1">
                    <a:tint val="75000"/>
                  </a:schemeClr>
                </a:solidFill>
              </a:defRPr>
            </a:lvl4pPr>
            <a:lvl5pPr marL="2390346" indent="0" algn="ctr">
              <a:buNone/>
              <a:defRPr>
                <a:solidFill>
                  <a:schemeClr val="tx1">
                    <a:tint val="75000"/>
                  </a:schemeClr>
                </a:solidFill>
              </a:defRPr>
            </a:lvl5pPr>
            <a:lvl6pPr marL="2987932" indent="0" algn="ctr">
              <a:buNone/>
              <a:defRPr>
                <a:solidFill>
                  <a:schemeClr val="tx1">
                    <a:tint val="75000"/>
                  </a:schemeClr>
                </a:solidFill>
              </a:defRPr>
            </a:lvl6pPr>
            <a:lvl7pPr marL="3585519" indent="0" algn="ctr">
              <a:buNone/>
              <a:defRPr>
                <a:solidFill>
                  <a:schemeClr val="tx1">
                    <a:tint val="75000"/>
                  </a:schemeClr>
                </a:solidFill>
              </a:defRPr>
            </a:lvl7pPr>
            <a:lvl8pPr marL="4183105" indent="0" algn="ctr">
              <a:buNone/>
              <a:defRPr>
                <a:solidFill>
                  <a:schemeClr val="tx1">
                    <a:tint val="75000"/>
                  </a:schemeClr>
                </a:solidFill>
              </a:defRPr>
            </a:lvl8pPr>
            <a:lvl9pPr marL="478069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621824" y="6482893"/>
            <a:ext cx="2901844" cy="372394"/>
          </a:xfrm>
          <a:prstGeom prst="rect">
            <a:avLst/>
          </a:prstGeom>
        </p:spPr>
        <p:txBody>
          <a:bodyPr/>
          <a:lstStyle/>
          <a:p>
            <a:pPr defTabSz="932563"/>
            <a:fld id="{26ABC7E6-0A69-4BF7-AC2F-32E6FA4CA4B2}" type="datetimeFigureOut">
              <a:rPr lang="en-US" smtClean="0">
                <a:solidFill>
                  <a:prstClr val="black">
                    <a:tint val="75000"/>
                  </a:prstClr>
                </a:solidFill>
              </a:rPr>
              <a:pPr defTabSz="932563"/>
              <a:t>6/23/2016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a:xfrm>
            <a:off x="8912808" y="6482893"/>
            <a:ext cx="2901844" cy="372394"/>
          </a:xfrm>
          <a:prstGeom prst="rect">
            <a:avLst/>
          </a:prstGeom>
        </p:spPr>
        <p:txBody>
          <a:bodyPr/>
          <a:lstStyle/>
          <a:p>
            <a:pPr defTabSz="932563"/>
            <a:fld id="{CE1AD6D5-F116-4097-94E1-3AB58314BD00}" type="slidenum">
              <a:rPr lang="en-US" smtClean="0">
                <a:solidFill>
                  <a:prstClr val="black">
                    <a:tint val="75000"/>
                  </a:prstClr>
                </a:solidFill>
              </a:rPr>
              <a:pPr defTabSz="932563"/>
              <a:t>‹#›</a:t>
            </a:fld>
            <a:endParaRPr lang="en-US">
              <a:solidFill>
                <a:prstClr val="black">
                  <a:tint val="75000"/>
                </a:prstClr>
              </a:solidFill>
            </a:endParaRPr>
          </a:p>
        </p:txBody>
      </p:sp>
    </p:spTree>
    <p:extLst>
      <p:ext uri="{BB962C8B-B14F-4D97-AF65-F5344CB8AC3E}">
        <p14:creationId xmlns:p14="http://schemas.microsoft.com/office/powerpoint/2010/main" val="149401959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1_Title Slide 1">
    <p:spTree>
      <p:nvGrpSpPr>
        <p:cNvPr id="1" name=""/>
        <p:cNvGrpSpPr/>
        <p:nvPr/>
      </p:nvGrpSpPr>
      <p:grpSpPr>
        <a:xfrm>
          <a:off x="0" y="0"/>
          <a:ext cx="0" cy="0"/>
          <a:chOff x="0" y="0"/>
          <a:chExt cx="0" cy="0"/>
        </a:xfrm>
      </p:grpSpPr>
      <p:sp>
        <p:nvSpPr>
          <p:cNvPr id="6" name="Rectangle 5"/>
          <p:cNvSpPr/>
          <p:nvPr userDrawn="1"/>
        </p:nvSpPr>
        <p:spPr bwMode="auto">
          <a:xfrm>
            <a:off x="6222108" y="4426444"/>
            <a:ext cx="3657600" cy="1371600"/>
          </a:xfrm>
          <a:prstGeom prst="rect">
            <a:avLst/>
          </a:prstGeom>
          <a:solidFill>
            <a:schemeClr val="accent3">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6218238" y="1217563"/>
            <a:ext cx="5940425" cy="3200687"/>
          </a:xfrm>
          <a:prstGeom prst="rect">
            <a:avLst/>
          </a:prstGeom>
          <a:solidFill>
            <a:srgbClr val="737373">
              <a:alpha val="8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Text Placeholder 4"/>
          <p:cNvSpPr>
            <a:spLocks noGrp="1"/>
          </p:cNvSpPr>
          <p:nvPr>
            <p:ph type="body" sz="quarter" idx="13" hasCustomPrompt="1"/>
          </p:nvPr>
        </p:nvSpPr>
        <p:spPr>
          <a:xfrm>
            <a:off x="6222106" y="4426445"/>
            <a:ext cx="3657600" cy="1371600"/>
          </a:xfrm>
          <a:noFill/>
        </p:spPr>
        <p:txBody>
          <a:bodyPr lIns="146304" tIns="109728" rIns="146304" bIns="109728">
            <a:noAutofit/>
          </a:bodyPr>
          <a:lstStyle>
            <a:lvl1pPr marL="0" indent="0">
              <a:spcBef>
                <a:spcPts val="0"/>
              </a:spcBef>
              <a:buNone/>
              <a:defRPr sz="2400" spc="0" baseline="0">
                <a:solidFill>
                  <a:srgbClr val="FFFFFF"/>
                </a:solidFill>
                <a:latin typeface="+mj-lt"/>
              </a:defRPr>
            </a:lvl1pPr>
          </a:lstStyle>
          <a:p>
            <a:pPr lvl="0"/>
            <a:r>
              <a:rPr lang="en-US" dirty="0"/>
              <a:t>Microsoft Ventures</a:t>
            </a:r>
          </a:p>
          <a:p>
            <a:pPr lvl="0"/>
            <a:r>
              <a:rPr lang="en-US" dirty="0"/>
              <a:t>Speaker Name</a:t>
            </a:r>
          </a:p>
        </p:txBody>
      </p:sp>
      <p:sp>
        <p:nvSpPr>
          <p:cNvPr id="21" name="Title 1"/>
          <p:cNvSpPr>
            <a:spLocks noGrp="1"/>
          </p:cNvSpPr>
          <p:nvPr>
            <p:ph type="title" hasCustomPrompt="1"/>
          </p:nvPr>
        </p:nvSpPr>
        <p:spPr>
          <a:xfrm>
            <a:off x="6218239" y="1217563"/>
            <a:ext cx="5940425" cy="3200687"/>
          </a:xfrm>
          <a:noFill/>
        </p:spPr>
        <p:txBody>
          <a:bodyPr lIns="146304" tIns="91440" rIns="146304" bIns="91440" anchor="t" anchorCtr="0"/>
          <a:lstStyle>
            <a:lvl1pPr>
              <a:defRPr sz="6000" spc="-100" baseline="0">
                <a:solidFill>
                  <a:schemeClr val="bg1"/>
                </a:solidFill>
              </a:defRPr>
            </a:lvl1pPr>
          </a:lstStyle>
          <a:p>
            <a:r>
              <a:rPr lang="en-US" dirty="0"/>
              <a:t>Presentation title here</a:t>
            </a:r>
          </a:p>
        </p:txBody>
      </p:sp>
      <p:pic>
        <p:nvPicPr>
          <p:cNvPr id="3" name="Picture 2" descr="MSFT_logo_rgb_C-Wht.eps"/>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461507" y="6158335"/>
            <a:ext cx="1771805" cy="382242"/>
          </a:xfrm>
          <a:prstGeom prst="rect">
            <a:avLst/>
          </a:prstGeom>
        </p:spPr>
      </p:pic>
    </p:spTree>
    <p:extLst>
      <p:ext uri="{BB962C8B-B14F-4D97-AF65-F5344CB8AC3E}">
        <p14:creationId xmlns:p14="http://schemas.microsoft.com/office/powerpoint/2010/main" val="193169501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84899655"/>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55008" y="6482889"/>
            <a:ext cx="2798207" cy="372394"/>
          </a:xfrm>
          <a:prstGeom prst="rect">
            <a:avLst/>
          </a:prstGeom>
        </p:spPr>
        <p:txBody>
          <a:bodyPr/>
          <a:lstStyle/>
          <a:p>
            <a:pPr defTabSz="932597"/>
            <a:fld id="{8C0C54AC-7A8F-473D-878C-0F0916671A97}" type="datetimeFigureOut">
              <a:rPr lang="en-US" smtClean="0">
                <a:solidFill>
                  <a:srgbClr val="000000"/>
                </a:solidFill>
              </a:rPr>
              <a:pPr defTabSz="932597"/>
              <a:t>6/23/2016</a:t>
            </a:fld>
            <a:endParaRPr lang="en-US">
              <a:solidFill>
                <a:srgbClr val="000000"/>
              </a:solidFill>
            </a:endParaRPr>
          </a:p>
        </p:txBody>
      </p:sp>
      <p:sp>
        <p:nvSpPr>
          <p:cNvPr id="5" name="Footer Placeholder 4"/>
          <p:cNvSpPr>
            <a:spLocks noGrp="1"/>
          </p:cNvSpPr>
          <p:nvPr>
            <p:ph type="ftr" sz="quarter" idx="11"/>
          </p:nvPr>
        </p:nvSpPr>
        <p:spPr/>
        <p:txBody>
          <a:bodyPr/>
          <a:lstStyle/>
          <a:p>
            <a:endParaRPr lang="en-US">
              <a:solidFill>
                <a:srgbClr val="000000">
                  <a:tint val="75000"/>
                </a:srgbClr>
              </a:solidFill>
            </a:endParaRPr>
          </a:p>
        </p:txBody>
      </p:sp>
      <p:sp>
        <p:nvSpPr>
          <p:cNvPr id="6" name="Slide Number Placeholder 5"/>
          <p:cNvSpPr>
            <a:spLocks noGrp="1"/>
          </p:cNvSpPr>
          <p:nvPr>
            <p:ph type="sldNum" sz="quarter" idx="12"/>
          </p:nvPr>
        </p:nvSpPr>
        <p:spPr>
          <a:xfrm>
            <a:off x="8783260" y="6482889"/>
            <a:ext cx="2798207" cy="372394"/>
          </a:xfrm>
          <a:prstGeom prst="rect">
            <a:avLst/>
          </a:prstGeom>
        </p:spPr>
        <p:txBody>
          <a:bodyPr/>
          <a:lstStyle/>
          <a:p>
            <a:pPr defTabSz="932597"/>
            <a:fld id="{E65A00B4-8CE1-4960-A551-4CC84B979CB0}" type="slidenum">
              <a:rPr lang="en-US" smtClean="0">
                <a:solidFill>
                  <a:srgbClr val="000000"/>
                </a:solidFill>
              </a:rPr>
              <a:pPr defTabSz="932597"/>
              <a:t>‹#›</a:t>
            </a:fld>
            <a:endParaRPr lang="en-US">
              <a:solidFill>
                <a:srgbClr val="000000"/>
              </a:solidFill>
            </a:endParaRPr>
          </a:p>
        </p:txBody>
      </p:sp>
    </p:spTree>
    <p:extLst>
      <p:ext uri="{BB962C8B-B14F-4D97-AF65-F5344CB8AC3E}">
        <p14:creationId xmlns:p14="http://schemas.microsoft.com/office/powerpoint/2010/main" val="150342826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2_Title Slide 1">
    <p:spTree>
      <p:nvGrpSpPr>
        <p:cNvPr id="1" name=""/>
        <p:cNvGrpSpPr/>
        <p:nvPr/>
      </p:nvGrpSpPr>
      <p:grpSpPr>
        <a:xfrm>
          <a:off x="0" y="0"/>
          <a:ext cx="0" cy="0"/>
          <a:chOff x="0" y="0"/>
          <a:chExt cx="0" cy="0"/>
        </a:xfrm>
      </p:grpSpPr>
      <p:sp>
        <p:nvSpPr>
          <p:cNvPr id="6" name="Rectangle 5"/>
          <p:cNvSpPr/>
          <p:nvPr userDrawn="1"/>
        </p:nvSpPr>
        <p:spPr bwMode="auto">
          <a:xfrm>
            <a:off x="6222108" y="4426444"/>
            <a:ext cx="3657600" cy="1371600"/>
          </a:xfrm>
          <a:prstGeom prst="rect">
            <a:avLst/>
          </a:prstGeom>
          <a:solidFill>
            <a:srgbClr val="008A00">
              <a:alpha val="8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6218238" y="1217563"/>
            <a:ext cx="5940425" cy="3200687"/>
          </a:xfrm>
          <a:prstGeom prst="rect">
            <a:avLst/>
          </a:prstGeom>
          <a:solidFill>
            <a:srgbClr val="737373">
              <a:alpha val="8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Text Placeholder 4"/>
          <p:cNvSpPr>
            <a:spLocks noGrp="1"/>
          </p:cNvSpPr>
          <p:nvPr>
            <p:ph type="body" sz="quarter" idx="13" hasCustomPrompt="1"/>
          </p:nvPr>
        </p:nvSpPr>
        <p:spPr>
          <a:xfrm>
            <a:off x="6222106" y="4426445"/>
            <a:ext cx="3657600" cy="1371600"/>
          </a:xfrm>
          <a:noFill/>
        </p:spPr>
        <p:txBody>
          <a:bodyPr lIns="146304" tIns="109728" rIns="146304" bIns="109728">
            <a:noAutofit/>
          </a:bodyPr>
          <a:lstStyle>
            <a:lvl1pPr marL="0" indent="0">
              <a:spcBef>
                <a:spcPts val="0"/>
              </a:spcBef>
              <a:buNone/>
              <a:defRPr sz="2400" spc="0" baseline="0">
                <a:solidFill>
                  <a:srgbClr val="FFFFFF"/>
                </a:solidFill>
                <a:latin typeface="+mj-lt"/>
              </a:defRPr>
            </a:lvl1pPr>
          </a:lstStyle>
          <a:p>
            <a:pPr lvl="0"/>
            <a:r>
              <a:rPr lang="en-US" dirty="0"/>
              <a:t>Microsoft Ventures</a:t>
            </a:r>
          </a:p>
          <a:p>
            <a:pPr lvl="0"/>
            <a:r>
              <a:rPr lang="en-US" dirty="0"/>
              <a:t>Speaker Name</a:t>
            </a:r>
          </a:p>
        </p:txBody>
      </p:sp>
      <p:sp>
        <p:nvSpPr>
          <p:cNvPr id="21" name="Title 1"/>
          <p:cNvSpPr>
            <a:spLocks noGrp="1"/>
          </p:cNvSpPr>
          <p:nvPr>
            <p:ph type="title" hasCustomPrompt="1"/>
          </p:nvPr>
        </p:nvSpPr>
        <p:spPr>
          <a:xfrm>
            <a:off x="6218239" y="1217563"/>
            <a:ext cx="5940425" cy="3200687"/>
          </a:xfrm>
          <a:noFill/>
        </p:spPr>
        <p:txBody>
          <a:bodyPr lIns="146304" tIns="91440" rIns="146304" bIns="91440" anchor="t" anchorCtr="0"/>
          <a:lstStyle>
            <a:lvl1pPr>
              <a:defRPr sz="6000" spc="-100" baseline="0">
                <a:solidFill>
                  <a:schemeClr val="bg1"/>
                </a:solidFill>
              </a:defRPr>
            </a:lvl1pPr>
          </a:lstStyle>
          <a:p>
            <a:r>
              <a:rPr lang="en-US" dirty="0"/>
              <a:t>Presentation title here</a:t>
            </a:r>
          </a:p>
        </p:txBody>
      </p:sp>
      <p:pic>
        <p:nvPicPr>
          <p:cNvPr id="3" name="Picture 2" descr="MSFT_logo_rgb_C-Wht.eps"/>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461507" y="6158335"/>
            <a:ext cx="1771805" cy="382242"/>
          </a:xfrm>
          <a:prstGeom prst="rect">
            <a:avLst/>
          </a:prstGeom>
        </p:spPr>
      </p:pic>
    </p:spTree>
    <p:extLst>
      <p:ext uri="{BB962C8B-B14F-4D97-AF65-F5344CB8AC3E}">
        <p14:creationId xmlns:p14="http://schemas.microsoft.com/office/powerpoint/2010/main" val="186288479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4_Title Slide 1">
    <p:spTree>
      <p:nvGrpSpPr>
        <p:cNvPr id="1" name=""/>
        <p:cNvGrpSpPr/>
        <p:nvPr/>
      </p:nvGrpSpPr>
      <p:grpSpPr>
        <a:xfrm>
          <a:off x="0" y="0"/>
          <a:ext cx="0" cy="0"/>
          <a:chOff x="0" y="0"/>
          <a:chExt cx="0" cy="0"/>
        </a:xfrm>
      </p:grpSpPr>
      <p:sp>
        <p:nvSpPr>
          <p:cNvPr id="6" name="Rectangle 5"/>
          <p:cNvSpPr/>
          <p:nvPr userDrawn="1"/>
        </p:nvSpPr>
        <p:spPr bwMode="auto">
          <a:xfrm>
            <a:off x="465377" y="3960730"/>
            <a:ext cx="3657600" cy="13716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461507" y="751849"/>
            <a:ext cx="5940425" cy="3200687"/>
          </a:xfrm>
          <a:prstGeom prst="rect">
            <a:avLst/>
          </a:prstGeom>
          <a:solidFill>
            <a:schemeClr val="accent4">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Text Placeholder 4"/>
          <p:cNvSpPr>
            <a:spLocks noGrp="1"/>
          </p:cNvSpPr>
          <p:nvPr>
            <p:ph type="body" sz="quarter" idx="13" hasCustomPrompt="1"/>
          </p:nvPr>
        </p:nvSpPr>
        <p:spPr>
          <a:xfrm>
            <a:off x="465375" y="3960731"/>
            <a:ext cx="3657600" cy="1371600"/>
          </a:xfrm>
          <a:noFill/>
        </p:spPr>
        <p:txBody>
          <a:bodyPr lIns="146304" tIns="109728" rIns="146304" bIns="109728">
            <a:noAutofit/>
          </a:bodyPr>
          <a:lstStyle>
            <a:lvl1pPr marL="0" indent="0">
              <a:spcBef>
                <a:spcPts val="0"/>
              </a:spcBef>
              <a:buNone/>
              <a:defRPr sz="2400" spc="0" baseline="0">
                <a:solidFill>
                  <a:schemeClr val="accent4"/>
                </a:solidFill>
                <a:latin typeface="+mj-lt"/>
              </a:defRPr>
            </a:lvl1pPr>
          </a:lstStyle>
          <a:p>
            <a:pPr lvl="0"/>
            <a:r>
              <a:rPr lang="en-US" dirty="0"/>
              <a:t>Microsoft Ventures</a:t>
            </a:r>
          </a:p>
          <a:p>
            <a:pPr lvl="0"/>
            <a:r>
              <a:rPr lang="en-US" dirty="0"/>
              <a:t>Speaker Name</a:t>
            </a:r>
          </a:p>
        </p:txBody>
      </p:sp>
      <p:sp>
        <p:nvSpPr>
          <p:cNvPr id="21" name="Title 1"/>
          <p:cNvSpPr>
            <a:spLocks noGrp="1"/>
          </p:cNvSpPr>
          <p:nvPr>
            <p:ph type="title" hasCustomPrompt="1"/>
          </p:nvPr>
        </p:nvSpPr>
        <p:spPr>
          <a:xfrm>
            <a:off x="461508" y="751849"/>
            <a:ext cx="5940425" cy="3200687"/>
          </a:xfrm>
          <a:noFill/>
        </p:spPr>
        <p:txBody>
          <a:bodyPr lIns="146304" tIns="91440" rIns="146304" bIns="91440" anchor="t" anchorCtr="0"/>
          <a:lstStyle>
            <a:lvl1pPr>
              <a:defRPr sz="6000" spc="-100" baseline="0">
                <a:solidFill>
                  <a:schemeClr val="bg1"/>
                </a:solidFill>
              </a:defRPr>
            </a:lvl1pPr>
          </a:lstStyle>
          <a:p>
            <a:r>
              <a:rPr lang="en-US" dirty="0"/>
              <a:t>Presentation title here</a:t>
            </a:r>
          </a:p>
        </p:txBody>
      </p:sp>
      <p:pic>
        <p:nvPicPr>
          <p:cNvPr id="3" name="Picture 2" descr="MSFT_logo_rgb_C-Wht.eps"/>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461507" y="6158335"/>
            <a:ext cx="1771805" cy="382242"/>
          </a:xfrm>
          <a:prstGeom prst="rect">
            <a:avLst/>
          </a:prstGeom>
        </p:spPr>
      </p:pic>
    </p:spTree>
    <p:extLst>
      <p:ext uri="{BB962C8B-B14F-4D97-AF65-F5344CB8AC3E}">
        <p14:creationId xmlns:p14="http://schemas.microsoft.com/office/powerpoint/2010/main" val="164052524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5_Title Slide 1">
    <p:spTree>
      <p:nvGrpSpPr>
        <p:cNvPr id="1" name=""/>
        <p:cNvGrpSpPr/>
        <p:nvPr/>
      </p:nvGrpSpPr>
      <p:grpSpPr>
        <a:xfrm>
          <a:off x="0" y="0"/>
          <a:ext cx="0" cy="0"/>
          <a:chOff x="0" y="0"/>
          <a:chExt cx="0" cy="0"/>
        </a:xfrm>
      </p:grpSpPr>
      <p:sp>
        <p:nvSpPr>
          <p:cNvPr id="11" name="Rectangle 10"/>
          <p:cNvSpPr/>
          <p:nvPr userDrawn="1"/>
        </p:nvSpPr>
        <p:spPr bwMode="auto">
          <a:xfrm>
            <a:off x="282250" y="3482976"/>
            <a:ext cx="3650556" cy="18288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p:cNvSpPr/>
          <p:nvPr userDrawn="1"/>
        </p:nvSpPr>
        <p:spPr bwMode="auto">
          <a:xfrm>
            <a:off x="277813" y="752741"/>
            <a:ext cx="5029200" cy="27432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Text Placeholder 4"/>
          <p:cNvSpPr>
            <a:spLocks noGrp="1"/>
          </p:cNvSpPr>
          <p:nvPr>
            <p:ph type="body" sz="quarter" idx="13" hasCustomPrompt="1"/>
          </p:nvPr>
        </p:nvSpPr>
        <p:spPr>
          <a:xfrm>
            <a:off x="282249" y="3482978"/>
            <a:ext cx="3650557" cy="1828798"/>
          </a:xfrm>
          <a:noFill/>
        </p:spPr>
        <p:txBody>
          <a:bodyPr lIns="146304" tIns="109728" rIns="146304" bIns="109728">
            <a:noAutofit/>
          </a:bodyPr>
          <a:lstStyle>
            <a:lvl1pPr marL="0" indent="0">
              <a:spcBef>
                <a:spcPts val="0"/>
              </a:spcBef>
              <a:buNone/>
              <a:defRPr sz="2400" spc="0" baseline="0">
                <a:solidFill>
                  <a:srgbClr val="FFFFFF"/>
                </a:solidFill>
                <a:latin typeface="+mj-lt"/>
              </a:defRPr>
            </a:lvl1pPr>
          </a:lstStyle>
          <a:p>
            <a:pPr lvl="0"/>
            <a:r>
              <a:rPr lang="en-US" dirty="0"/>
              <a:t>Microsoft Ventures</a:t>
            </a:r>
          </a:p>
          <a:p>
            <a:pPr lvl="0"/>
            <a:r>
              <a:rPr lang="en-US" dirty="0"/>
              <a:t>Speaker Name</a:t>
            </a:r>
          </a:p>
        </p:txBody>
      </p:sp>
      <p:sp>
        <p:nvSpPr>
          <p:cNvPr id="14" name="Title 1"/>
          <p:cNvSpPr>
            <a:spLocks noGrp="1"/>
          </p:cNvSpPr>
          <p:nvPr>
            <p:ph type="title" hasCustomPrompt="1"/>
          </p:nvPr>
        </p:nvSpPr>
        <p:spPr>
          <a:xfrm>
            <a:off x="277812" y="752741"/>
            <a:ext cx="5029200" cy="2743200"/>
          </a:xfrm>
          <a:noFill/>
        </p:spPr>
        <p:txBody>
          <a:bodyPr lIns="146304" tIns="91440" rIns="146304" bIns="91440" anchor="t" anchorCtr="0"/>
          <a:lstStyle>
            <a:lvl1pPr>
              <a:defRPr sz="6000" spc="-100" baseline="0">
                <a:solidFill>
                  <a:srgbClr val="E81123"/>
                </a:solidFill>
              </a:defRPr>
            </a:lvl1pPr>
          </a:lstStyle>
          <a:p>
            <a:r>
              <a:rPr lang="en-US" dirty="0"/>
              <a:t>Presentation title here</a:t>
            </a:r>
          </a:p>
        </p:txBody>
      </p:sp>
      <p:pic>
        <p:nvPicPr>
          <p:cNvPr id="3" name="Picture 2" descr="MSFT_logo_rgb_C-Wht.eps"/>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487602" y="4815106"/>
            <a:ext cx="1426036" cy="307647"/>
          </a:xfrm>
          <a:prstGeom prst="rect">
            <a:avLst/>
          </a:prstGeom>
        </p:spPr>
      </p:pic>
    </p:spTree>
    <p:extLst>
      <p:ext uri="{BB962C8B-B14F-4D97-AF65-F5344CB8AC3E}">
        <p14:creationId xmlns:p14="http://schemas.microsoft.com/office/powerpoint/2010/main" val="174175475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74702" y="1211287"/>
            <a:ext cx="10058336" cy="2743176"/>
          </a:xfrm>
          <a:prstGeom prst="rect">
            <a:avLst/>
          </a:prstGeom>
          <a:solidFill>
            <a:srgbClr val="E8112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a:t>Speaker Name</a:t>
            </a:r>
          </a:p>
        </p:txBody>
      </p:sp>
      <p:sp>
        <p:nvSpPr>
          <p:cNvPr id="3" name="Footer Placeholder 2"/>
          <p:cNvSpPr>
            <a:spLocks noGrp="1"/>
          </p:cNvSpPr>
          <p:nvPr>
            <p:ph type="ftr" sz="quarter" idx="13"/>
          </p:nvPr>
        </p:nvSpPr>
        <p:spPr/>
        <p:txBody>
          <a:bodyPr/>
          <a:lstStyle/>
          <a:p>
            <a:r>
              <a:rPr lang="en-US"/>
              <a:t>Microsoft Ventures</a:t>
            </a:r>
            <a:endParaRPr lang="en-US" dirty="0"/>
          </a:p>
        </p:txBody>
      </p:sp>
    </p:spTree>
    <p:extLst>
      <p:ext uri="{BB962C8B-B14F-4D97-AF65-F5344CB8AC3E}">
        <p14:creationId xmlns:p14="http://schemas.microsoft.com/office/powerpoint/2010/main" val="292386190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74702" y="1211287"/>
            <a:ext cx="10058336" cy="274317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a:t>Video title</a:t>
            </a:r>
          </a:p>
        </p:txBody>
      </p:sp>
      <p:sp>
        <p:nvSpPr>
          <p:cNvPr id="3" name="Footer Placeholder 2"/>
          <p:cNvSpPr>
            <a:spLocks noGrp="1"/>
          </p:cNvSpPr>
          <p:nvPr>
            <p:ph type="ftr" sz="quarter" idx="10"/>
          </p:nvPr>
        </p:nvSpPr>
        <p:spPr/>
        <p:txBody>
          <a:bodyPr/>
          <a:lstStyle/>
          <a:p>
            <a:r>
              <a:rPr lang="en-US"/>
              <a:t>Microsoft Ventures</a:t>
            </a:r>
            <a:endParaRPr lang="en-US" dirty="0"/>
          </a:p>
        </p:txBody>
      </p:sp>
    </p:spTree>
    <p:extLst>
      <p:ext uri="{BB962C8B-B14F-4D97-AF65-F5344CB8AC3E}">
        <p14:creationId xmlns:p14="http://schemas.microsoft.com/office/powerpoint/2010/main" val="215941221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_Section Title Accent Color 1">
    <p:bg>
      <p:bgPr>
        <a:solidFill>
          <a:srgbClr val="E8112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sp>
        <p:nvSpPr>
          <p:cNvPr id="3" name="Footer Placeholder 2"/>
          <p:cNvSpPr>
            <a:spLocks noGrp="1"/>
          </p:cNvSpPr>
          <p:nvPr>
            <p:ph type="ftr" sz="quarter" idx="10"/>
          </p:nvPr>
        </p:nvSpPr>
        <p:spPr/>
        <p:txBody>
          <a:bodyPr/>
          <a:lstStyle/>
          <a:p>
            <a:r>
              <a:rPr lang="en-US"/>
              <a:t>Microsoft Ventures</a:t>
            </a:r>
            <a:endParaRPr lang="en-US" dirty="0"/>
          </a:p>
        </p:txBody>
      </p:sp>
    </p:spTree>
    <p:extLst>
      <p:ext uri="{BB962C8B-B14F-4D97-AF65-F5344CB8AC3E}">
        <p14:creationId xmlns:p14="http://schemas.microsoft.com/office/powerpoint/2010/main" val="36584231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1">
    <p:spTree>
      <p:nvGrpSpPr>
        <p:cNvPr id="1" name=""/>
        <p:cNvGrpSpPr/>
        <p:nvPr/>
      </p:nvGrpSpPr>
      <p:grpSpPr>
        <a:xfrm>
          <a:off x="0" y="0"/>
          <a:ext cx="0" cy="0"/>
          <a:chOff x="0" y="0"/>
          <a:chExt cx="0" cy="0"/>
        </a:xfrm>
      </p:grpSpPr>
      <p:sp>
        <p:nvSpPr>
          <p:cNvPr id="6" name="Rectangle 5"/>
          <p:cNvSpPr/>
          <p:nvPr userDrawn="1"/>
        </p:nvSpPr>
        <p:spPr bwMode="auto">
          <a:xfrm>
            <a:off x="274703" y="3957192"/>
            <a:ext cx="4567564" cy="1371601"/>
          </a:xfrm>
          <a:prstGeom prst="rect">
            <a:avLst/>
          </a:prstGeom>
          <a:solidFill>
            <a:srgbClr val="E8112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274637" y="1220887"/>
            <a:ext cx="8230055" cy="273630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Text Placeholder 4"/>
          <p:cNvSpPr>
            <a:spLocks noGrp="1"/>
          </p:cNvSpPr>
          <p:nvPr>
            <p:ph type="body" sz="quarter" idx="13" hasCustomPrompt="1"/>
          </p:nvPr>
        </p:nvSpPr>
        <p:spPr>
          <a:xfrm>
            <a:off x="274702" y="3957194"/>
            <a:ext cx="4567566" cy="1371600"/>
          </a:xfrm>
          <a:noFill/>
        </p:spPr>
        <p:txBody>
          <a:bodyPr lIns="146304" tIns="109728" rIns="146304" bIns="109728">
            <a:noAutofit/>
          </a:bodyPr>
          <a:lstStyle>
            <a:lvl1pPr marL="0" indent="0">
              <a:spcBef>
                <a:spcPts val="0"/>
              </a:spcBef>
              <a:buNone/>
              <a:defRPr sz="2400" spc="0" baseline="0">
                <a:solidFill>
                  <a:srgbClr val="FFFFFF"/>
                </a:solidFill>
                <a:latin typeface="+mj-lt"/>
              </a:defRPr>
            </a:lvl1pPr>
          </a:lstStyle>
          <a:p>
            <a:pPr lvl="0"/>
            <a:r>
              <a:rPr lang="en-US" dirty="0"/>
              <a:t>Microsoft Ventures</a:t>
            </a:r>
          </a:p>
          <a:p>
            <a:pPr lvl="0"/>
            <a:r>
              <a:rPr lang="en-US" dirty="0"/>
              <a:t>Speaker Name</a:t>
            </a:r>
          </a:p>
        </p:txBody>
      </p:sp>
      <p:pic>
        <p:nvPicPr>
          <p:cNvPr id="20" name="Picture 19" descr="MSFT_logo_rgb_C-Gray.eps"/>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10216748" y="6158335"/>
            <a:ext cx="1771805" cy="382242"/>
          </a:xfrm>
          <a:prstGeom prst="rect">
            <a:avLst/>
          </a:prstGeom>
        </p:spPr>
      </p:pic>
      <p:sp>
        <p:nvSpPr>
          <p:cNvPr id="21" name="Title 1"/>
          <p:cNvSpPr>
            <a:spLocks noGrp="1"/>
          </p:cNvSpPr>
          <p:nvPr>
            <p:ph type="title" hasCustomPrompt="1"/>
          </p:nvPr>
        </p:nvSpPr>
        <p:spPr>
          <a:xfrm>
            <a:off x="274638" y="1220887"/>
            <a:ext cx="8230054" cy="2736305"/>
          </a:xfrm>
          <a:noFill/>
        </p:spPr>
        <p:txBody>
          <a:bodyPr lIns="146304" tIns="91440" rIns="146304" bIns="91440" anchor="t" anchorCtr="0"/>
          <a:lstStyle>
            <a:lvl1pPr>
              <a:defRPr sz="6000" spc="-100" baseline="0">
                <a:solidFill>
                  <a:schemeClr val="bg1"/>
                </a:solidFill>
              </a:defRPr>
            </a:lvl1pPr>
          </a:lstStyle>
          <a:p>
            <a:r>
              <a:rPr lang="en-US" dirty="0"/>
              <a:t>Presentation title</a:t>
            </a:r>
          </a:p>
        </p:txBody>
      </p:sp>
    </p:spTree>
    <p:extLst>
      <p:ext uri="{BB962C8B-B14F-4D97-AF65-F5344CB8AC3E}">
        <p14:creationId xmlns:p14="http://schemas.microsoft.com/office/powerpoint/2010/main" val="7125569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sp>
        <p:nvSpPr>
          <p:cNvPr id="7" name="Footer Placeholder 6"/>
          <p:cNvSpPr>
            <a:spLocks noGrp="1"/>
          </p:cNvSpPr>
          <p:nvPr>
            <p:ph type="ftr" sz="quarter" idx="10"/>
          </p:nvPr>
        </p:nvSpPr>
        <p:spPr/>
        <p:txBody>
          <a:bodyPr/>
          <a:lstStyle/>
          <a:p>
            <a:r>
              <a:rPr lang="en-US"/>
              <a:t>Microsoft Ventures</a:t>
            </a:r>
            <a:endParaRPr lang="en-US" dirty="0"/>
          </a:p>
        </p:txBody>
      </p:sp>
    </p:spTree>
    <p:extLst>
      <p:ext uri="{BB962C8B-B14F-4D97-AF65-F5344CB8AC3E}">
        <p14:creationId xmlns:p14="http://schemas.microsoft.com/office/powerpoint/2010/main" val="40753572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sp>
        <p:nvSpPr>
          <p:cNvPr id="3" name="Footer Placeholder 2"/>
          <p:cNvSpPr>
            <a:spLocks noGrp="1"/>
          </p:cNvSpPr>
          <p:nvPr>
            <p:ph type="ftr" sz="quarter" idx="10"/>
          </p:nvPr>
        </p:nvSpPr>
        <p:spPr/>
        <p:txBody>
          <a:bodyPr/>
          <a:lstStyle/>
          <a:p>
            <a:r>
              <a:rPr lang="en-US"/>
              <a:t>Microsoft Ventures</a:t>
            </a:r>
            <a:endParaRPr lang="en-US" dirty="0"/>
          </a:p>
        </p:txBody>
      </p:sp>
    </p:spTree>
    <p:extLst>
      <p:ext uri="{BB962C8B-B14F-4D97-AF65-F5344CB8AC3E}">
        <p14:creationId xmlns:p14="http://schemas.microsoft.com/office/powerpoint/2010/main" val="7625369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sp>
        <p:nvSpPr>
          <p:cNvPr id="3" name="Footer Placeholder 2"/>
          <p:cNvSpPr>
            <a:spLocks noGrp="1"/>
          </p:cNvSpPr>
          <p:nvPr>
            <p:ph type="ftr" sz="quarter" idx="10"/>
          </p:nvPr>
        </p:nvSpPr>
        <p:spPr/>
        <p:txBody>
          <a:bodyPr/>
          <a:lstStyle/>
          <a:p>
            <a:r>
              <a:rPr lang="en-US"/>
              <a:t>Microsoft Ventures</a:t>
            </a:r>
            <a:endParaRPr lang="en-US" dirty="0"/>
          </a:p>
        </p:txBody>
      </p:sp>
    </p:spTree>
    <p:extLst>
      <p:ext uri="{BB962C8B-B14F-4D97-AF65-F5344CB8AC3E}">
        <p14:creationId xmlns:p14="http://schemas.microsoft.com/office/powerpoint/2010/main" val="24722716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Section Title Accent Color 1">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sp>
        <p:nvSpPr>
          <p:cNvPr id="3" name="Footer Placeholder 2"/>
          <p:cNvSpPr>
            <a:spLocks noGrp="1"/>
          </p:cNvSpPr>
          <p:nvPr>
            <p:ph type="ftr" sz="quarter" idx="10"/>
          </p:nvPr>
        </p:nvSpPr>
        <p:spPr/>
        <p:txBody>
          <a:bodyPr/>
          <a:lstStyle/>
          <a:p>
            <a:r>
              <a:rPr lang="en-US"/>
              <a:t>Microsoft Ventures</a:t>
            </a:r>
            <a:endParaRPr lang="en-US" dirty="0"/>
          </a:p>
        </p:txBody>
      </p:sp>
    </p:spTree>
    <p:extLst>
      <p:ext uri="{BB962C8B-B14F-4D97-AF65-F5344CB8AC3E}">
        <p14:creationId xmlns:p14="http://schemas.microsoft.com/office/powerpoint/2010/main" val="25537435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4_Section Title Accent Color 1">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sp>
        <p:nvSpPr>
          <p:cNvPr id="3" name="Footer Placeholder 2"/>
          <p:cNvSpPr>
            <a:spLocks noGrp="1"/>
          </p:cNvSpPr>
          <p:nvPr>
            <p:ph type="ftr" sz="quarter" idx="10"/>
          </p:nvPr>
        </p:nvSpPr>
        <p:spPr/>
        <p:txBody>
          <a:bodyPr/>
          <a:lstStyle/>
          <a:p>
            <a:r>
              <a:rPr lang="en-US"/>
              <a:t>Microsoft Ventures</a:t>
            </a:r>
            <a:endParaRPr lang="en-US" dirty="0"/>
          </a:p>
        </p:txBody>
      </p:sp>
    </p:spTree>
    <p:extLst>
      <p:ext uri="{BB962C8B-B14F-4D97-AF65-F5344CB8AC3E}">
        <p14:creationId xmlns:p14="http://schemas.microsoft.com/office/powerpoint/2010/main" val="32205616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_Section Title Accent Color 1">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sp>
        <p:nvSpPr>
          <p:cNvPr id="3" name="Footer Placeholder 2"/>
          <p:cNvSpPr>
            <a:spLocks noGrp="1"/>
          </p:cNvSpPr>
          <p:nvPr>
            <p:ph type="ftr" sz="quarter" idx="10"/>
          </p:nvPr>
        </p:nvSpPr>
        <p:spPr/>
        <p:txBody>
          <a:bodyPr/>
          <a:lstStyle/>
          <a:p>
            <a:r>
              <a:rPr lang="en-US"/>
              <a:t>Microsoft Ventures</a:t>
            </a:r>
            <a:endParaRPr lang="en-US" dirty="0"/>
          </a:p>
        </p:txBody>
      </p:sp>
    </p:spTree>
    <p:extLst>
      <p:ext uri="{BB962C8B-B14F-4D97-AF65-F5344CB8AC3E}">
        <p14:creationId xmlns:p14="http://schemas.microsoft.com/office/powerpoint/2010/main" val="26754903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solidFill>
                  <a:srgbClr val="E81123"/>
                </a:solidFill>
              </a:defRPr>
            </a:lvl1pPr>
            <a:lvl2pPr marL="0" indent="0">
              <a:buFontTx/>
              <a:buNone/>
              <a:defRPr sz="2000">
                <a:ln>
                  <a:noFill/>
                </a:ln>
                <a:solidFill>
                  <a:schemeClr val="tx2"/>
                </a:solidFill>
              </a:defRPr>
            </a:lvl2pPr>
            <a:lvl3pPr marL="228600" indent="0">
              <a:buNone/>
              <a:defRPr>
                <a:ln>
                  <a:noFill/>
                </a:ln>
                <a:solidFill>
                  <a:schemeClr val="tx2"/>
                </a:solidFill>
              </a:defRPr>
            </a:lvl3pPr>
            <a:lvl4pPr marL="457200" indent="0">
              <a:buNone/>
              <a:defRPr>
                <a:ln>
                  <a:noFill/>
                </a:ln>
                <a:solidFill>
                  <a:schemeClr val="tx2"/>
                </a:solidFill>
              </a:defRPr>
            </a:lvl4pPr>
            <a:lvl5pPr marL="685800" indent="0">
              <a:buNone/>
              <a:defRPr>
                <a:ln>
                  <a:noFill/>
                </a:ln>
                <a:solidFill>
                  <a:schemeClr val="tx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p:cNvSpPr>
            <a:spLocks noGrp="1"/>
          </p:cNvSpPr>
          <p:nvPr>
            <p:ph type="ftr" sz="quarter" idx="11"/>
          </p:nvPr>
        </p:nvSpPr>
        <p:spPr/>
        <p:txBody>
          <a:bodyPr/>
          <a:lstStyle>
            <a:lvl1pPr>
              <a:defRPr>
                <a:solidFill>
                  <a:srgbClr val="E81123"/>
                </a:solidFill>
              </a:defRPr>
            </a:lvl1pPr>
          </a:lstStyle>
          <a:p>
            <a:r>
              <a:rPr lang="en-US" dirty="0"/>
              <a:t>Microsoft Ventures</a:t>
            </a:r>
          </a:p>
        </p:txBody>
      </p:sp>
    </p:spTree>
    <p:extLst>
      <p:ext uri="{BB962C8B-B14F-4D97-AF65-F5344CB8AC3E}">
        <p14:creationId xmlns:p14="http://schemas.microsoft.com/office/powerpoint/2010/main" val="2174816850"/>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4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solidFill>
                  <a:schemeClr val="accent1"/>
                </a:solidFill>
              </a:defRPr>
            </a:lvl1pPr>
            <a:lvl2pPr marL="0" indent="0">
              <a:buFontTx/>
              <a:buNone/>
              <a:defRPr sz="2000">
                <a:ln>
                  <a:noFill/>
                </a:ln>
                <a:solidFill>
                  <a:schemeClr val="tx2"/>
                </a:solidFill>
              </a:defRPr>
            </a:lvl2pPr>
            <a:lvl3pPr marL="228600" indent="0">
              <a:buNone/>
              <a:defRPr>
                <a:ln>
                  <a:noFill/>
                </a:ln>
                <a:solidFill>
                  <a:schemeClr val="tx2"/>
                </a:solidFill>
              </a:defRPr>
            </a:lvl3pPr>
            <a:lvl4pPr marL="457200" indent="0">
              <a:buNone/>
              <a:defRPr>
                <a:ln>
                  <a:noFill/>
                </a:ln>
                <a:solidFill>
                  <a:schemeClr val="tx2"/>
                </a:solidFill>
              </a:defRPr>
            </a:lvl4pPr>
            <a:lvl5pPr marL="685800" indent="0">
              <a:buNone/>
              <a:defRPr>
                <a:ln>
                  <a:noFill/>
                </a:ln>
                <a:solidFill>
                  <a:schemeClr val="tx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p:cNvSpPr>
            <a:spLocks noGrp="1"/>
          </p:cNvSpPr>
          <p:nvPr>
            <p:ph type="ftr" sz="quarter" idx="11"/>
          </p:nvPr>
        </p:nvSpPr>
        <p:spPr/>
        <p:txBody>
          <a:bodyPr/>
          <a:lstStyle>
            <a:lvl1pPr>
              <a:defRPr>
                <a:solidFill>
                  <a:schemeClr val="accent1"/>
                </a:solidFill>
              </a:defRPr>
            </a:lvl1pPr>
          </a:lstStyle>
          <a:p>
            <a:r>
              <a:rPr lang="en-US" dirty="0"/>
              <a:t>Microsoft Ventures</a:t>
            </a:r>
          </a:p>
        </p:txBody>
      </p:sp>
    </p:spTree>
    <p:extLst>
      <p:ext uri="{BB962C8B-B14F-4D97-AF65-F5344CB8AC3E}">
        <p14:creationId xmlns:p14="http://schemas.microsoft.com/office/powerpoint/2010/main" val="1116724164"/>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solidFill>
                  <a:schemeClr val="accent2"/>
                </a:solidFill>
              </a:defRPr>
            </a:lvl1pPr>
            <a:lvl2pPr marL="0" indent="0">
              <a:buFontTx/>
              <a:buNone/>
              <a:defRPr sz="2000">
                <a:ln>
                  <a:noFill/>
                </a:ln>
                <a:solidFill>
                  <a:schemeClr val="tx2"/>
                </a:solidFill>
              </a:defRPr>
            </a:lvl2pPr>
            <a:lvl3pPr marL="228600" indent="0">
              <a:buNone/>
              <a:defRPr>
                <a:ln>
                  <a:noFill/>
                </a:ln>
                <a:solidFill>
                  <a:schemeClr val="tx2"/>
                </a:solidFill>
              </a:defRPr>
            </a:lvl3pPr>
            <a:lvl4pPr marL="457200" indent="0">
              <a:buNone/>
              <a:defRPr>
                <a:ln>
                  <a:noFill/>
                </a:ln>
                <a:solidFill>
                  <a:schemeClr val="tx2"/>
                </a:solidFill>
              </a:defRPr>
            </a:lvl4pPr>
            <a:lvl5pPr marL="685800" indent="0">
              <a:buNone/>
              <a:defRPr>
                <a:ln>
                  <a:noFill/>
                </a:ln>
                <a:solidFill>
                  <a:schemeClr val="tx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p:cNvSpPr>
            <a:spLocks noGrp="1"/>
          </p:cNvSpPr>
          <p:nvPr>
            <p:ph type="ftr" sz="quarter" idx="11"/>
          </p:nvPr>
        </p:nvSpPr>
        <p:spPr/>
        <p:txBody>
          <a:bodyPr/>
          <a:lstStyle>
            <a:lvl1pPr>
              <a:defRPr>
                <a:solidFill>
                  <a:schemeClr val="accent2"/>
                </a:solidFill>
              </a:defRPr>
            </a:lvl1pPr>
          </a:lstStyle>
          <a:p>
            <a:r>
              <a:rPr lang="en-US" dirty="0"/>
              <a:t>Microsoft Ventures</a:t>
            </a:r>
          </a:p>
        </p:txBody>
      </p:sp>
    </p:spTree>
    <p:extLst>
      <p:ext uri="{BB962C8B-B14F-4D97-AF65-F5344CB8AC3E}">
        <p14:creationId xmlns:p14="http://schemas.microsoft.com/office/powerpoint/2010/main" val="3581099187"/>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solidFill>
                  <a:schemeClr val="accent3"/>
                </a:solidFill>
              </a:defRPr>
            </a:lvl1pPr>
            <a:lvl2pPr marL="0" indent="0">
              <a:buFontTx/>
              <a:buNone/>
              <a:defRPr sz="2000">
                <a:ln>
                  <a:noFill/>
                </a:ln>
                <a:solidFill>
                  <a:schemeClr val="tx2"/>
                </a:solidFill>
              </a:defRPr>
            </a:lvl2pPr>
            <a:lvl3pPr marL="228600" indent="0">
              <a:buNone/>
              <a:defRPr>
                <a:ln>
                  <a:noFill/>
                </a:ln>
                <a:solidFill>
                  <a:schemeClr val="tx2"/>
                </a:solidFill>
              </a:defRPr>
            </a:lvl3pPr>
            <a:lvl4pPr marL="457200" indent="0">
              <a:buNone/>
              <a:defRPr>
                <a:ln>
                  <a:noFill/>
                </a:ln>
                <a:solidFill>
                  <a:schemeClr val="tx2"/>
                </a:solidFill>
              </a:defRPr>
            </a:lvl4pPr>
            <a:lvl5pPr marL="685800" indent="0">
              <a:buNone/>
              <a:defRPr>
                <a:ln>
                  <a:noFill/>
                </a:ln>
                <a:solidFill>
                  <a:schemeClr val="tx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p:cNvSpPr>
            <a:spLocks noGrp="1"/>
          </p:cNvSpPr>
          <p:nvPr>
            <p:ph type="ftr" sz="quarter" idx="11"/>
          </p:nvPr>
        </p:nvSpPr>
        <p:spPr/>
        <p:txBody>
          <a:bodyPr/>
          <a:lstStyle>
            <a:lvl1pPr>
              <a:defRPr>
                <a:solidFill>
                  <a:schemeClr val="accent3"/>
                </a:solidFill>
              </a:defRPr>
            </a:lvl1pPr>
          </a:lstStyle>
          <a:p>
            <a:r>
              <a:rPr lang="en-US" dirty="0"/>
              <a:t>Microsoft Ventures</a:t>
            </a:r>
          </a:p>
        </p:txBody>
      </p:sp>
    </p:spTree>
    <p:extLst>
      <p:ext uri="{BB962C8B-B14F-4D97-AF65-F5344CB8AC3E}">
        <p14:creationId xmlns:p14="http://schemas.microsoft.com/office/powerpoint/2010/main" val="836758771"/>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0_Title Slide 1">
    <p:spTree>
      <p:nvGrpSpPr>
        <p:cNvPr id="1" name=""/>
        <p:cNvGrpSpPr/>
        <p:nvPr/>
      </p:nvGrpSpPr>
      <p:grpSpPr>
        <a:xfrm>
          <a:off x="0" y="0"/>
          <a:ext cx="0" cy="0"/>
          <a:chOff x="0" y="0"/>
          <a:chExt cx="0" cy="0"/>
        </a:xfrm>
      </p:grpSpPr>
      <p:sp>
        <p:nvSpPr>
          <p:cNvPr id="6" name="Rectangle 5"/>
          <p:cNvSpPr/>
          <p:nvPr userDrawn="1"/>
        </p:nvSpPr>
        <p:spPr bwMode="auto">
          <a:xfrm>
            <a:off x="274703" y="3957192"/>
            <a:ext cx="4567564" cy="1371601"/>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274637" y="1220887"/>
            <a:ext cx="8230055" cy="273630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Text Placeholder 4"/>
          <p:cNvSpPr>
            <a:spLocks noGrp="1"/>
          </p:cNvSpPr>
          <p:nvPr>
            <p:ph type="body" sz="quarter" idx="13" hasCustomPrompt="1"/>
          </p:nvPr>
        </p:nvSpPr>
        <p:spPr>
          <a:xfrm>
            <a:off x="274702" y="3957194"/>
            <a:ext cx="4567566" cy="1371600"/>
          </a:xfrm>
          <a:noFill/>
        </p:spPr>
        <p:txBody>
          <a:bodyPr lIns="146304" tIns="109728" rIns="146304" bIns="109728">
            <a:noAutofit/>
          </a:bodyPr>
          <a:lstStyle>
            <a:lvl1pPr marL="0" indent="0">
              <a:spcBef>
                <a:spcPts val="0"/>
              </a:spcBef>
              <a:buNone/>
              <a:defRPr sz="2400" spc="0" baseline="0">
                <a:solidFill>
                  <a:srgbClr val="FFFFFF"/>
                </a:solidFill>
                <a:latin typeface="+mj-lt"/>
              </a:defRPr>
            </a:lvl1pPr>
          </a:lstStyle>
          <a:p>
            <a:pPr lvl="0"/>
            <a:r>
              <a:rPr lang="en-US" dirty="0"/>
              <a:t>Microsoft Ventures</a:t>
            </a:r>
          </a:p>
          <a:p>
            <a:pPr lvl="0"/>
            <a:r>
              <a:rPr lang="en-US" dirty="0"/>
              <a:t>Speaker Name</a:t>
            </a:r>
          </a:p>
        </p:txBody>
      </p:sp>
      <p:pic>
        <p:nvPicPr>
          <p:cNvPr id="20" name="Picture 19" descr="MSFT_logo_rgb_C-Gray.eps"/>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10216748" y="6158335"/>
            <a:ext cx="1771805" cy="382242"/>
          </a:xfrm>
          <a:prstGeom prst="rect">
            <a:avLst/>
          </a:prstGeom>
        </p:spPr>
      </p:pic>
      <p:sp>
        <p:nvSpPr>
          <p:cNvPr id="21" name="Title 1"/>
          <p:cNvSpPr>
            <a:spLocks noGrp="1"/>
          </p:cNvSpPr>
          <p:nvPr>
            <p:ph type="title" hasCustomPrompt="1"/>
          </p:nvPr>
        </p:nvSpPr>
        <p:spPr>
          <a:xfrm>
            <a:off x="274638" y="1220887"/>
            <a:ext cx="8230054" cy="2736305"/>
          </a:xfrm>
          <a:noFill/>
        </p:spPr>
        <p:txBody>
          <a:bodyPr lIns="146304" tIns="91440" rIns="146304" bIns="91440" anchor="t" anchorCtr="0"/>
          <a:lstStyle>
            <a:lvl1pPr>
              <a:defRPr sz="6000" spc="-100" baseline="0">
                <a:solidFill>
                  <a:schemeClr val="bg1"/>
                </a:solidFill>
              </a:defRPr>
            </a:lvl1pPr>
          </a:lstStyle>
          <a:p>
            <a:r>
              <a:rPr lang="en-US" dirty="0"/>
              <a:t>Presentation title</a:t>
            </a:r>
          </a:p>
        </p:txBody>
      </p:sp>
    </p:spTree>
    <p:extLst>
      <p:ext uri="{BB962C8B-B14F-4D97-AF65-F5344CB8AC3E}">
        <p14:creationId xmlns:p14="http://schemas.microsoft.com/office/powerpoint/2010/main" val="413997852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solidFill>
                  <a:schemeClr val="accent4"/>
                </a:solidFill>
              </a:defRPr>
            </a:lvl1pPr>
            <a:lvl2pPr marL="0" indent="0">
              <a:buFontTx/>
              <a:buNone/>
              <a:defRPr sz="2000">
                <a:ln>
                  <a:noFill/>
                </a:ln>
                <a:solidFill>
                  <a:schemeClr val="tx2"/>
                </a:solidFill>
              </a:defRPr>
            </a:lvl2pPr>
            <a:lvl3pPr marL="228600" indent="0">
              <a:buNone/>
              <a:defRPr>
                <a:ln>
                  <a:noFill/>
                </a:ln>
                <a:solidFill>
                  <a:schemeClr val="tx2"/>
                </a:solidFill>
              </a:defRPr>
            </a:lvl3pPr>
            <a:lvl4pPr marL="457200" indent="0">
              <a:buNone/>
              <a:defRPr>
                <a:ln>
                  <a:noFill/>
                </a:ln>
                <a:solidFill>
                  <a:schemeClr val="tx2"/>
                </a:solidFill>
              </a:defRPr>
            </a:lvl4pPr>
            <a:lvl5pPr marL="685800" indent="0">
              <a:buNone/>
              <a:defRPr>
                <a:ln>
                  <a:noFill/>
                </a:ln>
                <a:solidFill>
                  <a:schemeClr val="tx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p:cNvSpPr>
            <a:spLocks noGrp="1"/>
          </p:cNvSpPr>
          <p:nvPr>
            <p:ph type="ftr" sz="quarter" idx="11"/>
          </p:nvPr>
        </p:nvSpPr>
        <p:spPr/>
        <p:txBody>
          <a:bodyPr/>
          <a:lstStyle>
            <a:lvl1pPr>
              <a:defRPr>
                <a:solidFill>
                  <a:schemeClr val="accent4"/>
                </a:solidFill>
              </a:defRPr>
            </a:lvl1pPr>
          </a:lstStyle>
          <a:p>
            <a:r>
              <a:rPr lang="en-US" dirty="0"/>
              <a:t>Microsoft Ventures</a:t>
            </a:r>
          </a:p>
        </p:txBody>
      </p:sp>
    </p:spTree>
    <p:extLst>
      <p:ext uri="{BB962C8B-B14F-4D97-AF65-F5344CB8AC3E}">
        <p14:creationId xmlns:p14="http://schemas.microsoft.com/office/powerpoint/2010/main" val="4131186360"/>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4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solidFill>
                  <a:schemeClr val="accent5"/>
                </a:solidFill>
              </a:defRPr>
            </a:lvl1pPr>
            <a:lvl2pPr marL="0" indent="0">
              <a:buFontTx/>
              <a:buNone/>
              <a:defRPr sz="2000">
                <a:ln>
                  <a:noFill/>
                </a:ln>
                <a:solidFill>
                  <a:schemeClr val="tx2"/>
                </a:solidFill>
              </a:defRPr>
            </a:lvl2pPr>
            <a:lvl3pPr marL="228600" indent="0">
              <a:buNone/>
              <a:defRPr>
                <a:ln>
                  <a:noFill/>
                </a:ln>
                <a:solidFill>
                  <a:schemeClr val="tx2"/>
                </a:solidFill>
              </a:defRPr>
            </a:lvl3pPr>
            <a:lvl4pPr marL="457200" indent="0">
              <a:buNone/>
              <a:defRPr>
                <a:ln>
                  <a:noFill/>
                </a:ln>
                <a:solidFill>
                  <a:schemeClr val="tx2"/>
                </a:solidFill>
              </a:defRPr>
            </a:lvl4pPr>
            <a:lvl5pPr marL="685800" indent="0">
              <a:buNone/>
              <a:defRPr>
                <a:ln>
                  <a:noFill/>
                </a:ln>
                <a:solidFill>
                  <a:schemeClr val="tx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p:cNvSpPr>
            <a:spLocks noGrp="1"/>
          </p:cNvSpPr>
          <p:nvPr>
            <p:ph type="ftr" sz="quarter" idx="11"/>
          </p:nvPr>
        </p:nvSpPr>
        <p:spPr/>
        <p:txBody>
          <a:bodyPr/>
          <a:lstStyle>
            <a:lvl1pPr>
              <a:defRPr>
                <a:solidFill>
                  <a:schemeClr val="accent5"/>
                </a:solidFill>
              </a:defRPr>
            </a:lvl1pPr>
          </a:lstStyle>
          <a:p>
            <a:r>
              <a:rPr lang="en-US" dirty="0"/>
              <a:t>Microsoft Ventures</a:t>
            </a:r>
          </a:p>
        </p:txBody>
      </p:sp>
    </p:spTree>
    <p:extLst>
      <p:ext uri="{BB962C8B-B14F-4D97-AF65-F5344CB8AC3E}">
        <p14:creationId xmlns:p14="http://schemas.microsoft.com/office/powerpoint/2010/main" val="1985925779"/>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5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solidFill>
                  <a:schemeClr val="accent6"/>
                </a:solidFill>
              </a:defRPr>
            </a:lvl1pPr>
            <a:lvl2pPr marL="0" indent="0">
              <a:buFontTx/>
              <a:buNone/>
              <a:defRPr sz="2000">
                <a:ln>
                  <a:noFill/>
                </a:ln>
                <a:solidFill>
                  <a:schemeClr val="tx2"/>
                </a:solidFill>
              </a:defRPr>
            </a:lvl2pPr>
            <a:lvl3pPr marL="228600" indent="0">
              <a:buNone/>
              <a:defRPr>
                <a:ln>
                  <a:noFill/>
                </a:ln>
                <a:solidFill>
                  <a:schemeClr val="tx2"/>
                </a:solidFill>
              </a:defRPr>
            </a:lvl3pPr>
            <a:lvl4pPr marL="457200" indent="0">
              <a:buNone/>
              <a:defRPr>
                <a:ln>
                  <a:noFill/>
                </a:ln>
                <a:solidFill>
                  <a:schemeClr val="tx2"/>
                </a:solidFill>
              </a:defRPr>
            </a:lvl4pPr>
            <a:lvl5pPr marL="685800" indent="0">
              <a:buNone/>
              <a:defRPr>
                <a:ln>
                  <a:noFill/>
                </a:ln>
                <a:solidFill>
                  <a:schemeClr val="tx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p:cNvSpPr>
            <a:spLocks noGrp="1"/>
          </p:cNvSpPr>
          <p:nvPr>
            <p:ph type="ftr" sz="quarter" idx="11"/>
          </p:nvPr>
        </p:nvSpPr>
        <p:spPr/>
        <p:txBody>
          <a:bodyPr/>
          <a:lstStyle>
            <a:lvl1pPr>
              <a:defRPr>
                <a:solidFill>
                  <a:schemeClr val="accent6"/>
                </a:solidFill>
              </a:defRPr>
            </a:lvl1pPr>
          </a:lstStyle>
          <a:p>
            <a:r>
              <a:rPr lang="en-US" dirty="0"/>
              <a:t>Microsoft Ventures</a:t>
            </a:r>
          </a:p>
        </p:txBody>
      </p:sp>
    </p:spTree>
    <p:extLst>
      <p:ext uri="{BB962C8B-B14F-4D97-AF65-F5344CB8AC3E}">
        <p14:creationId xmlns:p14="http://schemas.microsoft.com/office/powerpoint/2010/main" val="1121002469"/>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6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a:t>Click to edit Master title style</a:t>
            </a:r>
          </a:p>
        </p:txBody>
      </p:sp>
      <p:sp>
        <p:nvSpPr>
          <p:cNvPr id="4" name="Content Placeholder 3"/>
          <p:cNvSpPr>
            <a:spLocks noGrp="1"/>
          </p:cNvSpPr>
          <p:nvPr>
            <p:ph sz="quarter" idx="10"/>
          </p:nvPr>
        </p:nvSpPr>
        <p:spPr>
          <a:xfrm>
            <a:off x="274638" y="1212850"/>
            <a:ext cx="11888787" cy="2097497"/>
          </a:xfrm>
        </p:spPr>
        <p:txBody>
          <a:bodyPr/>
          <a:lstStyle>
            <a:lvl1pPr>
              <a:defRPr>
                <a:solidFill>
                  <a:srgbClr val="E81123"/>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11"/>
          </p:nvPr>
        </p:nvSpPr>
        <p:spPr/>
        <p:txBody>
          <a:bodyPr/>
          <a:lstStyle>
            <a:lvl1pPr>
              <a:defRPr>
                <a:solidFill>
                  <a:srgbClr val="E81123"/>
                </a:solidFill>
              </a:defRPr>
            </a:lvl1pPr>
          </a:lstStyle>
          <a:p>
            <a:r>
              <a:rPr lang="en-US" dirty="0"/>
              <a:t>Microsoft Ventures</a:t>
            </a:r>
          </a:p>
        </p:txBody>
      </p:sp>
    </p:spTree>
    <p:extLst>
      <p:ext uri="{BB962C8B-B14F-4D97-AF65-F5344CB8AC3E}">
        <p14:creationId xmlns:p14="http://schemas.microsoft.com/office/powerpoint/2010/main" val="2756747833"/>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5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a:t>Click to edit Master title style</a:t>
            </a:r>
          </a:p>
        </p:txBody>
      </p:sp>
      <p:sp>
        <p:nvSpPr>
          <p:cNvPr id="4" name="Content Placeholder 3"/>
          <p:cNvSpPr>
            <a:spLocks noGrp="1"/>
          </p:cNvSpPr>
          <p:nvPr>
            <p:ph sz="quarter" idx="10"/>
          </p:nvPr>
        </p:nvSpPr>
        <p:spPr>
          <a:xfrm>
            <a:off x="274638" y="1212850"/>
            <a:ext cx="11888787" cy="2097497"/>
          </a:xfrm>
        </p:spPr>
        <p:txBody>
          <a:bodyPr/>
          <a:lstStyle>
            <a:lvl1pPr>
              <a:defRPr>
                <a:solidFill>
                  <a:schemeClr val="accent1"/>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11"/>
          </p:nvPr>
        </p:nvSpPr>
        <p:spPr/>
        <p:txBody>
          <a:bodyPr/>
          <a:lstStyle>
            <a:lvl1pPr>
              <a:defRPr>
                <a:solidFill>
                  <a:schemeClr val="accent1"/>
                </a:solidFill>
              </a:defRPr>
            </a:lvl1pPr>
          </a:lstStyle>
          <a:p>
            <a:r>
              <a:rPr lang="en-US" dirty="0"/>
              <a:t>Microsoft Ventures</a:t>
            </a:r>
          </a:p>
        </p:txBody>
      </p:sp>
    </p:spTree>
    <p:extLst>
      <p:ext uri="{BB962C8B-B14F-4D97-AF65-F5344CB8AC3E}">
        <p14:creationId xmlns:p14="http://schemas.microsoft.com/office/powerpoint/2010/main" val="3802749811"/>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7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a:t>Click to edit Master title style</a:t>
            </a:r>
          </a:p>
        </p:txBody>
      </p:sp>
      <p:sp>
        <p:nvSpPr>
          <p:cNvPr id="4" name="Content Placeholder 3"/>
          <p:cNvSpPr>
            <a:spLocks noGrp="1"/>
          </p:cNvSpPr>
          <p:nvPr>
            <p:ph sz="quarter" idx="10"/>
          </p:nvPr>
        </p:nvSpPr>
        <p:spPr>
          <a:xfrm>
            <a:off x="274638" y="1212850"/>
            <a:ext cx="11888787" cy="2097497"/>
          </a:xfrm>
        </p:spPr>
        <p:txBody>
          <a:bodyPr/>
          <a:lstStyle>
            <a:lvl1pPr>
              <a:defRPr>
                <a:solidFill>
                  <a:schemeClr val="accent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p:cNvSpPr>
            <a:spLocks noGrp="1"/>
          </p:cNvSpPr>
          <p:nvPr>
            <p:ph type="ftr" sz="quarter" idx="11"/>
          </p:nvPr>
        </p:nvSpPr>
        <p:spPr/>
        <p:txBody>
          <a:bodyPr/>
          <a:lstStyle>
            <a:lvl1pPr>
              <a:defRPr>
                <a:solidFill>
                  <a:schemeClr val="accent2"/>
                </a:solidFill>
              </a:defRPr>
            </a:lvl1pPr>
          </a:lstStyle>
          <a:p>
            <a:r>
              <a:rPr lang="en-US" dirty="0"/>
              <a:t>Microsoft Ventures</a:t>
            </a:r>
          </a:p>
        </p:txBody>
      </p:sp>
    </p:spTree>
    <p:extLst>
      <p:ext uri="{BB962C8B-B14F-4D97-AF65-F5344CB8AC3E}">
        <p14:creationId xmlns:p14="http://schemas.microsoft.com/office/powerpoint/2010/main" val="1029379695"/>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8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a:t>Click to edit Master title style</a:t>
            </a:r>
          </a:p>
        </p:txBody>
      </p:sp>
      <p:sp>
        <p:nvSpPr>
          <p:cNvPr id="4" name="Content Placeholder 3"/>
          <p:cNvSpPr>
            <a:spLocks noGrp="1"/>
          </p:cNvSpPr>
          <p:nvPr>
            <p:ph sz="quarter" idx="10"/>
          </p:nvPr>
        </p:nvSpPr>
        <p:spPr>
          <a:xfrm>
            <a:off x="274638" y="1212850"/>
            <a:ext cx="11888787" cy="2097497"/>
          </a:xfrm>
        </p:spPr>
        <p:txBody>
          <a:bodyPr/>
          <a:lstStyle>
            <a:lvl1pPr>
              <a:defRPr>
                <a:solidFill>
                  <a:schemeClr val="accent3"/>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p:cNvSpPr>
            <a:spLocks noGrp="1"/>
          </p:cNvSpPr>
          <p:nvPr>
            <p:ph type="ftr" sz="quarter" idx="11"/>
          </p:nvPr>
        </p:nvSpPr>
        <p:spPr/>
        <p:txBody>
          <a:bodyPr/>
          <a:lstStyle>
            <a:lvl1pPr>
              <a:defRPr>
                <a:solidFill>
                  <a:schemeClr val="accent3"/>
                </a:solidFill>
              </a:defRPr>
            </a:lvl1pPr>
          </a:lstStyle>
          <a:p>
            <a:r>
              <a:rPr lang="en-US" dirty="0"/>
              <a:t>Microsoft Ventures</a:t>
            </a:r>
          </a:p>
        </p:txBody>
      </p:sp>
    </p:spTree>
    <p:extLst>
      <p:ext uri="{BB962C8B-B14F-4D97-AF65-F5344CB8AC3E}">
        <p14:creationId xmlns:p14="http://schemas.microsoft.com/office/powerpoint/2010/main" val="3239240529"/>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9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a:t>Click to edit Master title style</a:t>
            </a:r>
          </a:p>
        </p:txBody>
      </p:sp>
      <p:sp>
        <p:nvSpPr>
          <p:cNvPr id="4" name="Content Placeholder 3"/>
          <p:cNvSpPr>
            <a:spLocks noGrp="1"/>
          </p:cNvSpPr>
          <p:nvPr>
            <p:ph sz="quarter" idx="10"/>
          </p:nvPr>
        </p:nvSpPr>
        <p:spPr>
          <a:xfrm>
            <a:off x="274638" y="1212850"/>
            <a:ext cx="11888787" cy="2097497"/>
          </a:xfrm>
        </p:spPr>
        <p:txBody>
          <a:bodyPr/>
          <a:lstStyle>
            <a:lvl1pPr>
              <a:defRPr>
                <a:solidFill>
                  <a:schemeClr val="accent4"/>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p:cNvSpPr>
            <a:spLocks noGrp="1"/>
          </p:cNvSpPr>
          <p:nvPr>
            <p:ph type="ftr" sz="quarter" idx="11"/>
          </p:nvPr>
        </p:nvSpPr>
        <p:spPr/>
        <p:txBody>
          <a:bodyPr/>
          <a:lstStyle>
            <a:lvl1pPr>
              <a:defRPr>
                <a:solidFill>
                  <a:schemeClr val="accent4"/>
                </a:solidFill>
              </a:defRPr>
            </a:lvl1pPr>
          </a:lstStyle>
          <a:p>
            <a:r>
              <a:rPr lang="en-US" dirty="0"/>
              <a:t>Microsoft Ventures</a:t>
            </a:r>
          </a:p>
        </p:txBody>
      </p:sp>
    </p:spTree>
    <p:extLst>
      <p:ext uri="{BB962C8B-B14F-4D97-AF65-F5344CB8AC3E}">
        <p14:creationId xmlns:p14="http://schemas.microsoft.com/office/powerpoint/2010/main" val="2303658192"/>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0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a:t>Click to edit Master title style</a:t>
            </a:r>
          </a:p>
        </p:txBody>
      </p:sp>
      <p:sp>
        <p:nvSpPr>
          <p:cNvPr id="4" name="Content Placeholder 3"/>
          <p:cNvSpPr>
            <a:spLocks noGrp="1"/>
          </p:cNvSpPr>
          <p:nvPr>
            <p:ph sz="quarter" idx="10"/>
          </p:nvPr>
        </p:nvSpPr>
        <p:spPr>
          <a:xfrm>
            <a:off x="274638" y="1212850"/>
            <a:ext cx="11888787" cy="2097497"/>
          </a:xfrm>
        </p:spPr>
        <p:txBody>
          <a:bodyPr/>
          <a:lstStyle>
            <a:lvl1pPr>
              <a:defRPr>
                <a:solidFill>
                  <a:schemeClr val="accent5"/>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p:cNvSpPr>
            <a:spLocks noGrp="1"/>
          </p:cNvSpPr>
          <p:nvPr>
            <p:ph type="ftr" sz="quarter" idx="11"/>
          </p:nvPr>
        </p:nvSpPr>
        <p:spPr/>
        <p:txBody>
          <a:bodyPr/>
          <a:lstStyle>
            <a:lvl1pPr>
              <a:defRPr>
                <a:solidFill>
                  <a:schemeClr val="accent5"/>
                </a:solidFill>
              </a:defRPr>
            </a:lvl1pPr>
          </a:lstStyle>
          <a:p>
            <a:r>
              <a:rPr lang="en-US" dirty="0"/>
              <a:t>Microsoft Ventures</a:t>
            </a:r>
          </a:p>
        </p:txBody>
      </p:sp>
    </p:spTree>
    <p:extLst>
      <p:ext uri="{BB962C8B-B14F-4D97-AF65-F5344CB8AC3E}">
        <p14:creationId xmlns:p14="http://schemas.microsoft.com/office/powerpoint/2010/main" val="2137084628"/>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1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a:t>Click to edit Master title style</a:t>
            </a:r>
          </a:p>
        </p:txBody>
      </p:sp>
      <p:sp>
        <p:nvSpPr>
          <p:cNvPr id="4" name="Content Placeholder 3"/>
          <p:cNvSpPr>
            <a:spLocks noGrp="1"/>
          </p:cNvSpPr>
          <p:nvPr>
            <p:ph sz="quarter" idx="10"/>
          </p:nvPr>
        </p:nvSpPr>
        <p:spPr>
          <a:xfrm>
            <a:off x="274638" y="1212850"/>
            <a:ext cx="11888787" cy="2097497"/>
          </a:xfrm>
        </p:spPr>
        <p:txBody>
          <a:bodyPr/>
          <a:lstStyle>
            <a:lvl1pPr>
              <a:defRPr>
                <a:solidFill>
                  <a:schemeClr val="accent6"/>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p:cNvSpPr>
            <a:spLocks noGrp="1"/>
          </p:cNvSpPr>
          <p:nvPr>
            <p:ph type="ftr" sz="quarter" idx="11"/>
          </p:nvPr>
        </p:nvSpPr>
        <p:spPr/>
        <p:txBody>
          <a:bodyPr/>
          <a:lstStyle>
            <a:lvl1pPr>
              <a:defRPr>
                <a:solidFill>
                  <a:schemeClr val="accent6"/>
                </a:solidFill>
              </a:defRPr>
            </a:lvl1pPr>
          </a:lstStyle>
          <a:p>
            <a:r>
              <a:rPr lang="en-US" dirty="0"/>
              <a:t>Microsoft Ventures</a:t>
            </a:r>
          </a:p>
        </p:txBody>
      </p:sp>
    </p:spTree>
    <p:extLst>
      <p:ext uri="{BB962C8B-B14F-4D97-AF65-F5344CB8AC3E}">
        <p14:creationId xmlns:p14="http://schemas.microsoft.com/office/powerpoint/2010/main" val="3168260920"/>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le Slide 1">
    <p:spTree>
      <p:nvGrpSpPr>
        <p:cNvPr id="1" name=""/>
        <p:cNvGrpSpPr/>
        <p:nvPr/>
      </p:nvGrpSpPr>
      <p:grpSpPr>
        <a:xfrm>
          <a:off x="0" y="0"/>
          <a:ext cx="0" cy="0"/>
          <a:chOff x="0" y="0"/>
          <a:chExt cx="0" cy="0"/>
        </a:xfrm>
      </p:grpSpPr>
      <p:sp>
        <p:nvSpPr>
          <p:cNvPr id="6" name="Rectangle 5"/>
          <p:cNvSpPr/>
          <p:nvPr userDrawn="1"/>
        </p:nvSpPr>
        <p:spPr bwMode="auto">
          <a:xfrm>
            <a:off x="274703" y="3957192"/>
            <a:ext cx="4567564" cy="137160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274637" y="1220887"/>
            <a:ext cx="8230055" cy="273630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Text Placeholder 4"/>
          <p:cNvSpPr>
            <a:spLocks noGrp="1"/>
          </p:cNvSpPr>
          <p:nvPr>
            <p:ph type="body" sz="quarter" idx="13" hasCustomPrompt="1"/>
          </p:nvPr>
        </p:nvSpPr>
        <p:spPr>
          <a:xfrm>
            <a:off x="274702" y="3957194"/>
            <a:ext cx="4567566" cy="1371600"/>
          </a:xfrm>
          <a:noFill/>
        </p:spPr>
        <p:txBody>
          <a:bodyPr lIns="146304" tIns="109728" rIns="146304" bIns="109728">
            <a:noAutofit/>
          </a:bodyPr>
          <a:lstStyle>
            <a:lvl1pPr marL="0" indent="0">
              <a:spcBef>
                <a:spcPts val="0"/>
              </a:spcBef>
              <a:buNone/>
              <a:defRPr sz="2400" spc="0" baseline="0">
                <a:solidFill>
                  <a:srgbClr val="FFFFFF"/>
                </a:solidFill>
                <a:latin typeface="+mj-lt"/>
              </a:defRPr>
            </a:lvl1pPr>
          </a:lstStyle>
          <a:p>
            <a:pPr lvl="0"/>
            <a:r>
              <a:rPr lang="en-US" dirty="0"/>
              <a:t>Microsoft Ventures</a:t>
            </a:r>
          </a:p>
          <a:p>
            <a:pPr lvl="0"/>
            <a:r>
              <a:rPr lang="en-US" dirty="0"/>
              <a:t>Speaker Name</a:t>
            </a:r>
          </a:p>
        </p:txBody>
      </p:sp>
      <p:pic>
        <p:nvPicPr>
          <p:cNvPr id="20" name="Picture 19" descr="MSFT_logo_rgb_C-Gray.eps"/>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10216748" y="6158335"/>
            <a:ext cx="1771805" cy="382242"/>
          </a:xfrm>
          <a:prstGeom prst="rect">
            <a:avLst/>
          </a:prstGeom>
        </p:spPr>
      </p:pic>
      <p:sp>
        <p:nvSpPr>
          <p:cNvPr id="21" name="Title 1"/>
          <p:cNvSpPr>
            <a:spLocks noGrp="1"/>
          </p:cNvSpPr>
          <p:nvPr>
            <p:ph type="title" hasCustomPrompt="1"/>
          </p:nvPr>
        </p:nvSpPr>
        <p:spPr>
          <a:xfrm>
            <a:off x="274638" y="1220887"/>
            <a:ext cx="8230054" cy="2736305"/>
          </a:xfrm>
          <a:noFill/>
        </p:spPr>
        <p:txBody>
          <a:bodyPr lIns="146304" tIns="91440" rIns="146304" bIns="91440" anchor="t" anchorCtr="0"/>
          <a:lstStyle>
            <a:lvl1pPr>
              <a:defRPr sz="6000" spc="-100" baseline="0">
                <a:solidFill>
                  <a:schemeClr val="bg1"/>
                </a:solidFill>
              </a:defRPr>
            </a:lvl1pPr>
          </a:lstStyle>
          <a:p>
            <a:r>
              <a:rPr lang="en-US" dirty="0"/>
              <a:t>Presentation title</a:t>
            </a:r>
          </a:p>
        </p:txBody>
      </p:sp>
    </p:spTree>
    <p:extLst>
      <p:ext uri="{BB962C8B-B14F-4D97-AF65-F5344CB8AC3E}">
        <p14:creationId xmlns:p14="http://schemas.microsoft.com/office/powerpoint/2010/main" val="96039037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68534032"/>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287338" indent="-287338">
              <a:spcBef>
                <a:spcPts val="1224"/>
              </a:spcBef>
              <a:buClr>
                <a:schemeClr val="tx1"/>
              </a:buClr>
              <a:buFont typeface="Arial" pitchFamily="34" charset="0"/>
              <a:buChar char="•"/>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287338" indent="-287338">
              <a:spcBef>
                <a:spcPts val="1224"/>
              </a:spcBef>
              <a:buClr>
                <a:schemeClr val="tx1"/>
              </a:buClr>
              <a:buFont typeface="Arial" pitchFamily="34" charset="0"/>
              <a:buChar char="•"/>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2_Title &amp; 2-color Non-bulleted text">
    <p:bg>
      <p:bgPr>
        <a:solidFill>
          <a:srgbClr val="E8112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solidFill>
                  <a:schemeClr val="bg1"/>
                </a:solidFill>
              </a:defRPr>
            </a:lvl1pPr>
            <a:lvl2pPr marL="0" indent="0">
              <a:buFontTx/>
              <a:buNone/>
              <a:defRPr sz="2000">
                <a:ln>
                  <a:noFill/>
                </a:ln>
                <a:solidFill>
                  <a:schemeClr val="bg1"/>
                </a:solidFill>
              </a:defRPr>
            </a:lvl2pPr>
            <a:lvl3pPr marL="228600" indent="0">
              <a:buNone/>
              <a:defRPr>
                <a:ln>
                  <a:noFill/>
                </a:ln>
                <a:solidFill>
                  <a:schemeClr val="bg1"/>
                </a:solidFill>
              </a:defRPr>
            </a:lvl3pPr>
            <a:lvl4pPr marL="457200" indent="0">
              <a:buNone/>
              <a:defRPr>
                <a:ln>
                  <a:noFill/>
                </a:ln>
                <a:solidFill>
                  <a:schemeClr val="bg1"/>
                </a:solidFill>
              </a:defRPr>
            </a:lvl4pPr>
            <a:lvl5pPr marL="685800" indent="0">
              <a:buNone/>
              <a:defRPr>
                <a:ln>
                  <a:noFill/>
                </a:ln>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p:cNvSpPr>
            <a:spLocks noGrp="1"/>
          </p:cNvSpPr>
          <p:nvPr>
            <p:ph type="ftr" sz="quarter" idx="11"/>
          </p:nvPr>
        </p:nvSpPr>
        <p:spPr/>
        <p:txBody>
          <a:bodyPr/>
          <a:lstStyle>
            <a:lvl1pPr>
              <a:defRPr>
                <a:solidFill>
                  <a:srgbClr val="FFFFFF"/>
                </a:solidFill>
              </a:defRPr>
            </a:lvl1pPr>
          </a:lstStyle>
          <a:p>
            <a:r>
              <a:rPr lang="en-US"/>
              <a:t>Microsoft Ventures</a:t>
            </a:r>
            <a:endParaRPr lang="en-US" dirty="0"/>
          </a:p>
        </p:txBody>
      </p:sp>
    </p:spTree>
    <p:extLst>
      <p:ext uri="{BB962C8B-B14F-4D97-AF65-F5344CB8AC3E}">
        <p14:creationId xmlns:p14="http://schemas.microsoft.com/office/powerpoint/2010/main" val="3269429530"/>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26_Title &amp; 2-color Non-bulleted text">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solidFill>
                  <a:schemeClr val="bg1"/>
                </a:solidFill>
              </a:defRPr>
            </a:lvl1pPr>
            <a:lvl2pPr marL="0" indent="0">
              <a:buFontTx/>
              <a:buNone/>
              <a:defRPr sz="2000">
                <a:ln>
                  <a:noFill/>
                </a:ln>
                <a:solidFill>
                  <a:schemeClr val="bg1"/>
                </a:solidFill>
              </a:defRPr>
            </a:lvl2pPr>
            <a:lvl3pPr marL="228600" indent="0">
              <a:buNone/>
              <a:defRPr>
                <a:ln>
                  <a:noFill/>
                </a:ln>
                <a:solidFill>
                  <a:schemeClr val="bg1"/>
                </a:solidFill>
              </a:defRPr>
            </a:lvl3pPr>
            <a:lvl4pPr marL="457200" indent="0">
              <a:buNone/>
              <a:defRPr>
                <a:ln>
                  <a:noFill/>
                </a:ln>
                <a:solidFill>
                  <a:schemeClr val="bg1"/>
                </a:solidFill>
              </a:defRPr>
            </a:lvl4pPr>
            <a:lvl5pPr marL="685800" indent="0">
              <a:buNone/>
              <a:defRPr>
                <a:ln>
                  <a:noFill/>
                </a:ln>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p:cNvSpPr>
            <a:spLocks noGrp="1"/>
          </p:cNvSpPr>
          <p:nvPr>
            <p:ph type="ftr" sz="quarter" idx="11"/>
          </p:nvPr>
        </p:nvSpPr>
        <p:spPr/>
        <p:txBody>
          <a:bodyPr/>
          <a:lstStyle>
            <a:lvl1pPr>
              <a:defRPr>
                <a:solidFill>
                  <a:srgbClr val="FFFFFF"/>
                </a:solidFill>
              </a:defRPr>
            </a:lvl1pPr>
          </a:lstStyle>
          <a:p>
            <a:r>
              <a:rPr lang="en-US"/>
              <a:t>Microsoft Ventures</a:t>
            </a:r>
            <a:endParaRPr lang="en-US" dirty="0"/>
          </a:p>
        </p:txBody>
      </p:sp>
    </p:spTree>
    <p:extLst>
      <p:ext uri="{BB962C8B-B14F-4D97-AF65-F5344CB8AC3E}">
        <p14:creationId xmlns:p14="http://schemas.microsoft.com/office/powerpoint/2010/main" val="1184685564"/>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4_Title &amp; 2-color Non-bulleted text">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solidFill>
                  <a:schemeClr val="bg1"/>
                </a:solidFill>
              </a:defRPr>
            </a:lvl1pPr>
            <a:lvl2pPr marL="0" indent="0">
              <a:buFontTx/>
              <a:buNone/>
              <a:defRPr sz="2000">
                <a:ln>
                  <a:noFill/>
                </a:ln>
                <a:solidFill>
                  <a:schemeClr val="bg1"/>
                </a:solidFill>
              </a:defRPr>
            </a:lvl2pPr>
            <a:lvl3pPr marL="228600" indent="0">
              <a:buNone/>
              <a:defRPr>
                <a:ln>
                  <a:noFill/>
                </a:ln>
                <a:solidFill>
                  <a:schemeClr val="bg1"/>
                </a:solidFill>
              </a:defRPr>
            </a:lvl3pPr>
            <a:lvl4pPr marL="457200" indent="0">
              <a:buNone/>
              <a:defRPr>
                <a:ln>
                  <a:noFill/>
                </a:ln>
                <a:solidFill>
                  <a:schemeClr val="bg1"/>
                </a:solidFill>
              </a:defRPr>
            </a:lvl4pPr>
            <a:lvl5pPr marL="685800" indent="0">
              <a:buNone/>
              <a:defRPr>
                <a:ln>
                  <a:noFill/>
                </a:ln>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p:cNvSpPr>
            <a:spLocks noGrp="1"/>
          </p:cNvSpPr>
          <p:nvPr>
            <p:ph type="ftr" sz="quarter" idx="11"/>
          </p:nvPr>
        </p:nvSpPr>
        <p:spPr/>
        <p:txBody>
          <a:bodyPr/>
          <a:lstStyle>
            <a:lvl1pPr>
              <a:defRPr>
                <a:solidFill>
                  <a:srgbClr val="FFFFFF"/>
                </a:solidFill>
              </a:defRPr>
            </a:lvl1pPr>
          </a:lstStyle>
          <a:p>
            <a:r>
              <a:rPr lang="en-US"/>
              <a:t>Microsoft Ventures</a:t>
            </a:r>
            <a:endParaRPr lang="en-US" dirty="0"/>
          </a:p>
        </p:txBody>
      </p:sp>
    </p:spTree>
    <p:extLst>
      <p:ext uri="{BB962C8B-B14F-4D97-AF65-F5344CB8AC3E}">
        <p14:creationId xmlns:p14="http://schemas.microsoft.com/office/powerpoint/2010/main" val="3071489824"/>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5_Title &amp; 2-color Non-bulleted text">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solidFill>
                  <a:schemeClr val="bg1"/>
                </a:solidFill>
              </a:defRPr>
            </a:lvl1pPr>
            <a:lvl2pPr marL="0" indent="0">
              <a:buFontTx/>
              <a:buNone/>
              <a:defRPr sz="2000">
                <a:ln>
                  <a:noFill/>
                </a:ln>
                <a:solidFill>
                  <a:schemeClr val="bg1"/>
                </a:solidFill>
              </a:defRPr>
            </a:lvl2pPr>
            <a:lvl3pPr marL="228600" indent="0">
              <a:buNone/>
              <a:defRPr>
                <a:ln>
                  <a:noFill/>
                </a:ln>
                <a:solidFill>
                  <a:schemeClr val="bg1"/>
                </a:solidFill>
              </a:defRPr>
            </a:lvl3pPr>
            <a:lvl4pPr marL="457200" indent="0">
              <a:buNone/>
              <a:defRPr>
                <a:ln>
                  <a:noFill/>
                </a:ln>
                <a:solidFill>
                  <a:schemeClr val="bg1"/>
                </a:solidFill>
              </a:defRPr>
            </a:lvl4pPr>
            <a:lvl5pPr marL="685800" indent="0">
              <a:buNone/>
              <a:defRPr>
                <a:ln>
                  <a:noFill/>
                </a:ln>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p:cNvSpPr>
            <a:spLocks noGrp="1"/>
          </p:cNvSpPr>
          <p:nvPr>
            <p:ph type="ftr" sz="quarter" idx="11"/>
          </p:nvPr>
        </p:nvSpPr>
        <p:spPr/>
        <p:txBody>
          <a:bodyPr/>
          <a:lstStyle>
            <a:lvl1pPr>
              <a:defRPr>
                <a:solidFill>
                  <a:srgbClr val="FFFFFF"/>
                </a:solidFill>
              </a:defRPr>
            </a:lvl1pPr>
          </a:lstStyle>
          <a:p>
            <a:r>
              <a:rPr lang="en-US"/>
              <a:t>Microsoft Ventures</a:t>
            </a:r>
            <a:endParaRPr lang="en-US" dirty="0"/>
          </a:p>
        </p:txBody>
      </p:sp>
    </p:spTree>
    <p:extLst>
      <p:ext uri="{BB962C8B-B14F-4D97-AF65-F5344CB8AC3E}">
        <p14:creationId xmlns:p14="http://schemas.microsoft.com/office/powerpoint/2010/main" val="451425334"/>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6_Title &amp; 2-color Non-bulleted text">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solidFill>
                  <a:schemeClr val="bg1"/>
                </a:solidFill>
              </a:defRPr>
            </a:lvl1pPr>
            <a:lvl2pPr marL="0" indent="0">
              <a:buFontTx/>
              <a:buNone/>
              <a:defRPr sz="2000">
                <a:ln>
                  <a:noFill/>
                </a:ln>
                <a:solidFill>
                  <a:schemeClr val="bg1"/>
                </a:solidFill>
              </a:defRPr>
            </a:lvl2pPr>
            <a:lvl3pPr marL="228600" indent="0">
              <a:buNone/>
              <a:defRPr>
                <a:ln>
                  <a:noFill/>
                </a:ln>
                <a:solidFill>
                  <a:schemeClr val="bg1"/>
                </a:solidFill>
              </a:defRPr>
            </a:lvl3pPr>
            <a:lvl4pPr marL="457200" indent="0">
              <a:buNone/>
              <a:defRPr>
                <a:ln>
                  <a:noFill/>
                </a:ln>
                <a:solidFill>
                  <a:schemeClr val="bg1"/>
                </a:solidFill>
              </a:defRPr>
            </a:lvl4pPr>
            <a:lvl5pPr marL="685800" indent="0">
              <a:buNone/>
              <a:defRPr>
                <a:ln>
                  <a:noFill/>
                </a:ln>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p:cNvSpPr>
            <a:spLocks noGrp="1"/>
          </p:cNvSpPr>
          <p:nvPr>
            <p:ph type="ftr" sz="quarter" idx="11"/>
          </p:nvPr>
        </p:nvSpPr>
        <p:spPr/>
        <p:txBody>
          <a:bodyPr/>
          <a:lstStyle>
            <a:lvl1pPr>
              <a:defRPr>
                <a:solidFill>
                  <a:srgbClr val="FFFFFF"/>
                </a:solidFill>
              </a:defRPr>
            </a:lvl1pPr>
          </a:lstStyle>
          <a:p>
            <a:r>
              <a:rPr lang="en-US"/>
              <a:t>Microsoft Ventures</a:t>
            </a:r>
            <a:endParaRPr lang="en-US" dirty="0"/>
          </a:p>
        </p:txBody>
      </p:sp>
    </p:spTree>
    <p:extLst>
      <p:ext uri="{BB962C8B-B14F-4D97-AF65-F5344CB8AC3E}">
        <p14:creationId xmlns:p14="http://schemas.microsoft.com/office/powerpoint/2010/main" val="324647122"/>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7_Title &amp; 2-color Non-bulleted text">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solidFill>
                  <a:schemeClr val="bg1"/>
                </a:solidFill>
              </a:defRPr>
            </a:lvl1pPr>
            <a:lvl2pPr marL="0" indent="0">
              <a:buFontTx/>
              <a:buNone/>
              <a:defRPr sz="2000">
                <a:ln>
                  <a:noFill/>
                </a:ln>
                <a:solidFill>
                  <a:schemeClr val="bg1"/>
                </a:solidFill>
              </a:defRPr>
            </a:lvl2pPr>
            <a:lvl3pPr marL="228600" indent="0">
              <a:buNone/>
              <a:defRPr>
                <a:ln>
                  <a:noFill/>
                </a:ln>
                <a:solidFill>
                  <a:schemeClr val="bg1"/>
                </a:solidFill>
              </a:defRPr>
            </a:lvl3pPr>
            <a:lvl4pPr marL="457200" indent="0">
              <a:buNone/>
              <a:defRPr>
                <a:ln>
                  <a:noFill/>
                </a:ln>
                <a:solidFill>
                  <a:schemeClr val="bg1"/>
                </a:solidFill>
              </a:defRPr>
            </a:lvl4pPr>
            <a:lvl5pPr marL="685800" indent="0">
              <a:buNone/>
              <a:defRPr>
                <a:ln>
                  <a:noFill/>
                </a:ln>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p:cNvSpPr>
            <a:spLocks noGrp="1"/>
          </p:cNvSpPr>
          <p:nvPr>
            <p:ph type="ftr" sz="quarter" idx="11"/>
          </p:nvPr>
        </p:nvSpPr>
        <p:spPr/>
        <p:txBody>
          <a:bodyPr/>
          <a:lstStyle>
            <a:lvl1pPr>
              <a:defRPr>
                <a:solidFill>
                  <a:srgbClr val="FFFFFF"/>
                </a:solidFill>
              </a:defRPr>
            </a:lvl1pPr>
          </a:lstStyle>
          <a:p>
            <a:r>
              <a:rPr lang="en-US"/>
              <a:t>Microsoft Ventures</a:t>
            </a:r>
            <a:endParaRPr lang="en-US" dirty="0"/>
          </a:p>
        </p:txBody>
      </p:sp>
    </p:spTree>
    <p:extLst>
      <p:ext uri="{BB962C8B-B14F-4D97-AF65-F5344CB8AC3E}">
        <p14:creationId xmlns:p14="http://schemas.microsoft.com/office/powerpoint/2010/main" val="3319666552"/>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8_Title &amp; 2-color Non-bulleted text">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solidFill>
                  <a:schemeClr val="bg1"/>
                </a:solidFill>
              </a:defRPr>
            </a:lvl1pPr>
            <a:lvl2pPr marL="0" indent="0">
              <a:buFontTx/>
              <a:buNone/>
              <a:defRPr sz="2000">
                <a:ln>
                  <a:noFill/>
                </a:ln>
                <a:solidFill>
                  <a:schemeClr val="bg1"/>
                </a:solidFill>
              </a:defRPr>
            </a:lvl2pPr>
            <a:lvl3pPr marL="228600" indent="0">
              <a:buNone/>
              <a:defRPr>
                <a:ln>
                  <a:noFill/>
                </a:ln>
                <a:solidFill>
                  <a:schemeClr val="bg1"/>
                </a:solidFill>
              </a:defRPr>
            </a:lvl3pPr>
            <a:lvl4pPr marL="457200" indent="0">
              <a:buNone/>
              <a:defRPr>
                <a:ln>
                  <a:noFill/>
                </a:ln>
                <a:solidFill>
                  <a:schemeClr val="bg1"/>
                </a:solidFill>
              </a:defRPr>
            </a:lvl4pPr>
            <a:lvl5pPr marL="685800" indent="0">
              <a:buNone/>
              <a:defRPr>
                <a:ln>
                  <a:noFill/>
                </a:ln>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p:cNvSpPr>
            <a:spLocks noGrp="1"/>
          </p:cNvSpPr>
          <p:nvPr>
            <p:ph type="ftr" sz="quarter" idx="11"/>
          </p:nvPr>
        </p:nvSpPr>
        <p:spPr/>
        <p:txBody>
          <a:bodyPr/>
          <a:lstStyle>
            <a:lvl1pPr>
              <a:defRPr>
                <a:solidFill>
                  <a:srgbClr val="FFFFFF"/>
                </a:solidFill>
              </a:defRPr>
            </a:lvl1pPr>
          </a:lstStyle>
          <a:p>
            <a:r>
              <a:rPr lang="en-US"/>
              <a:t>Microsoft Ventures</a:t>
            </a:r>
            <a:endParaRPr lang="en-US" dirty="0"/>
          </a:p>
        </p:txBody>
      </p:sp>
    </p:spTree>
    <p:extLst>
      <p:ext uri="{BB962C8B-B14F-4D97-AF65-F5344CB8AC3E}">
        <p14:creationId xmlns:p14="http://schemas.microsoft.com/office/powerpoint/2010/main" val="1828080029"/>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3_Title &amp; 2-color Non-bulleted text">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FFFFFF"/>
                </a:solidFill>
              </a:defRPr>
            </a:lvl1pPr>
          </a:lstStyle>
          <a:p>
            <a:r>
              <a:rPr lang="en-US" dirty="0"/>
              <a:t>Click to edit Master title style</a:t>
            </a:r>
          </a:p>
        </p:txBody>
      </p:sp>
      <p:sp>
        <p:nvSpPr>
          <p:cNvPr id="4" name="Content Placeholder 3"/>
          <p:cNvSpPr>
            <a:spLocks noGrp="1"/>
          </p:cNvSpPr>
          <p:nvPr>
            <p:ph sz="quarter" idx="10"/>
          </p:nvPr>
        </p:nvSpPr>
        <p:spPr>
          <a:xfrm>
            <a:off x="274638" y="1212850"/>
            <a:ext cx="11888787" cy="2097497"/>
          </a:xfr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11"/>
          </p:nvPr>
        </p:nvSpPr>
        <p:spPr/>
        <p:txBody>
          <a:bodyPr/>
          <a:lstStyle>
            <a:lvl1pPr>
              <a:defRPr>
                <a:solidFill>
                  <a:srgbClr val="FFFFFF"/>
                </a:solidFill>
              </a:defRPr>
            </a:lvl1pPr>
          </a:lstStyle>
          <a:p>
            <a:r>
              <a:rPr lang="en-US"/>
              <a:t>Microsoft Ventures</a:t>
            </a:r>
            <a:endParaRPr lang="en-US" dirty="0"/>
          </a:p>
        </p:txBody>
      </p:sp>
    </p:spTree>
    <p:extLst>
      <p:ext uri="{BB962C8B-B14F-4D97-AF65-F5344CB8AC3E}">
        <p14:creationId xmlns:p14="http://schemas.microsoft.com/office/powerpoint/2010/main" val="2820464009"/>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Title Slide 1">
    <p:spTree>
      <p:nvGrpSpPr>
        <p:cNvPr id="1" name=""/>
        <p:cNvGrpSpPr/>
        <p:nvPr/>
      </p:nvGrpSpPr>
      <p:grpSpPr>
        <a:xfrm>
          <a:off x="0" y="0"/>
          <a:ext cx="0" cy="0"/>
          <a:chOff x="0" y="0"/>
          <a:chExt cx="0" cy="0"/>
        </a:xfrm>
      </p:grpSpPr>
      <p:sp>
        <p:nvSpPr>
          <p:cNvPr id="6" name="Rectangle 5"/>
          <p:cNvSpPr/>
          <p:nvPr userDrawn="1"/>
        </p:nvSpPr>
        <p:spPr bwMode="auto">
          <a:xfrm>
            <a:off x="274703" y="3957192"/>
            <a:ext cx="4567564" cy="137160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274637" y="1220887"/>
            <a:ext cx="8230055" cy="273630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Text Placeholder 4"/>
          <p:cNvSpPr>
            <a:spLocks noGrp="1"/>
          </p:cNvSpPr>
          <p:nvPr>
            <p:ph type="body" sz="quarter" idx="13" hasCustomPrompt="1"/>
          </p:nvPr>
        </p:nvSpPr>
        <p:spPr>
          <a:xfrm>
            <a:off x="274702" y="3957194"/>
            <a:ext cx="4567566" cy="1371600"/>
          </a:xfrm>
          <a:noFill/>
        </p:spPr>
        <p:txBody>
          <a:bodyPr lIns="146304" tIns="109728" rIns="146304" bIns="109728">
            <a:noAutofit/>
          </a:bodyPr>
          <a:lstStyle>
            <a:lvl1pPr marL="0" indent="0">
              <a:spcBef>
                <a:spcPts val="0"/>
              </a:spcBef>
              <a:buNone/>
              <a:defRPr sz="2400" spc="0" baseline="0">
                <a:solidFill>
                  <a:srgbClr val="FFFFFF"/>
                </a:solidFill>
                <a:latin typeface="+mj-lt"/>
              </a:defRPr>
            </a:lvl1pPr>
          </a:lstStyle>
          <a:p>
            <a:pPr lvl="0"/>
            <a:r>
              <a:rPr lang="en-US" dirty="0"/>
              <a:t>Microsoft Ventures</a:t>
            </a:r>
          </a:p>
          <a:p>
            <a:pPr lvl="0"/>
            <a:r>
              <a:rPr lang="en-US" dirty="0"/>
              <a:t>Speaker Name</a:t>
            </a:r>
          </a:p>
        </p:txBody>
      </p:sp>
      <p:pic>
        <p:nvPicPr>
          <p:cNvPr id="20" name="Picture 19" descr="MSFT_logo_rgb_C-Gray.eps"/>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10216748" y="6158335"/>
            <a:ext cx="1771805" cy="382242"/>
          </a:xfrm>
          <a:prstGeom prst="rect">
            <a:avLst/>
          </a:prstGeom>
        </p:spPr>
      </p:pic>
      <p:sp>
        <p:nvSpPr>
          <p:cNvPr id="21" name="Title 1"/>
          <p:cNvSpPr>
            <a:spLocks noGrp="1"/>
          </p:cNvSpPr>
          <p:nvPr>
            <p:ph type="title" hasCustomPrompt="1"/>
          </p:nvPr>
        </p:nvSpPr>
        <p:spPr>
          <a:xfrm>
            <a:off x="274638" y="1220887"/>
            <a:ext cx="8230054" cy="2736305"/>
          </a:xfrm>
          <a:noFill/>
        </p:spPr>
        <p:txBody>
          <a:bodyPr lIns="146304" tIns="91440" rIns="146304" bIns="91440" anchor="t" anchorCtr="0"/>
          <a:lstStyle>
            <a:lvl1pPr>
              <a:defRPr sz="6000" spc="-100" baseline="0">
                <a:solidFill>
                  <a:schemeClr val="bg1"/>
                </a:solidFill>
              </a:defRPr>
            </a:lvl1pPr>
          </a:lstStyle>
          <a:p>
            <a:r>
              <a:rPr lang="en-US" dirty="0"/>
              <a:t>Presentation title</a:t>
            </a:r>
          </a:p>
        </p:txBody>
      </p:sp>
    </p:spTree>
    <p:extLst>
      <p:ext uri="{BB962C8B-B14F-4D97-AF65-F5344CB8AC3E}">
        <p14:creationId xmlns:p14="http://schemas.microsoft.com/office/powerpoint/2010/main" val="47807865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9_Title &amp; 2-color Non-bulleted text">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FFFFFF"/>
                </a:solidFill>
              </a:defRPr>
            </a:lvl1pPr>
          </a:lstStyle>
          <a:p>
            <a:r>
              <a:rPr lang="en-US" dirty="0"/>
              <a:t>Click to edit Master title style</a:t>
            </a:r>
          </a:p>
        </p:txBody>
      </p:sp>
      <p:sp>
        <p:nvSpPr>
          <p:cNvPr id="4" name="Content Placeholder 3"/>
          <p:cNvSpPr>
            <a:spLocks noGrp="1"/>
          </p:cNvSpPr>
          <p:nvPr>
            <p:ph sz="quarter" idx="10"/>
          </p:nvPr>
        </p:nvSpPr>
        <p:spPr>
          <a:xfrm>
            <a:off x="274638" y="1212850"/>
            <a:ext cx="11888787" cy="2097497"/>
          </a:xfr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11"/>
          </p:nvPr>
        </p:nvSpPr>
        <p:spPr/>
        <p:txBody>
          <a:bodyPr/>
          <a:lstStyle>
            <a:lvl1pPr>
              <a:defRPr>
                <a:solidFill>
                  <a:srgbClr val="FFFFFF"/>
                </a:solidFill>
              </a:defRPr>
            </a:lvl1pPr>
          </a:lstStyle>
          <a:p>
            <a:r>
              <a:rPr lang="en-US"/>
              <a:t>Microsoft Ventures</a:t>
            </a:r>
            <a:endParaRPr lang="en-US" dirty="0"/>
          </a:p>
        </p:txBody>
      </p:sp>
    </p:spTree>
    <p:extLst>
      <p:ext uri="{BB962C8B-B14F-4D97-AF65-F5344CB8AC3E}">
        <p14:creationId xmlns:p14="http://schemas.microsoft.com/office/powerpoint/2010/main" val="394468569"/>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20_Title &amp; 2-color Non-bulleted text">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FFFFFF"/>
                </a:solidFill>
              </a:defRPr>
            </a:lvl1pPr>
          </a:lstStyle>
          <a:p>
            <a:r>
              <a:rPr lang="en-US" dirty="0"/>
              <a:t>Click to edit Master title style</a:t>
            </a:r>
          </a:p>
        </p:txBody>
      </p:sp>
      <p:sp>
        <p:nvSpPr>
          <p:cNvPr id="4" name="Content Placeholder 3"/>
          <p:cNvSpPr>
            <a:spLocks noGrp="1"/>
          </p:cNvSpPr>
          <p:nvPr>
            <p:ph sz="quarter" idx="10"/>
          </p:nvPr>
        </p:nvSpPr>
        <p:spPr>
          <a:xfrm>
            <a:off x="274638" y="1212850"/>
            <a:ext cx="11888787" cy="2097497"/>
          </a:xfr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11"/>
          </p:nvPr>
        </p:nvSpPr>
        <p:spPr/>
        <p:txBody>
          <a:bodyPr/>
          <a:lstStyle>
            <a:lvl1pPr>
              <a:defRPr>
                <a:solidFill>
                  <a:srgbClr val="FFFFFF"/>
                </a:solidFill>
              </a:defRPr>
            </a:lvl1pPr>
          </a:lstStyle>
          <a:p>
            <a:r>
              <a:rPr lang="en-US"/>
              <a:t>Microsoft Ventures</a:t>
            </a:r>
            <a:endParaRPr lang="en-US" dirty="0"/>
          </a:p>
        </p:txBody>
      </p:sp>
    </p:spTree>
    <p:extLst>
      <p:ext uri="{BB962C8B-B14F-4D97-AF65-F5344CB8AC3E}">
        <p14:creationId xmlns:p14="http://schemas.microsoft.com/office/powerpoint/2010/main" val="2068831204"/>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21_Title &amp; 2-color Non-bulleted text">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FFFFFF"/>
                </a:solidFill>
              </a:defRPr>
            </a:lvl1pPr>
          </a:lstStyle>
          <a:p>
            <a:r>
              <a:rPr lang="en-US" dirty="0"/>
              <a:t>Click to edit Master title style</a:t>
            </a:r>
          </a:p>
        </p:txBody>
      </p:sp>
      <p:sp>
        <p:nvSpPr>
          <p:cNvPr id="4" name="Content Placeholder 3"/>
          <p:cNvSpPr>
            <a:spLocks noGrp="1"/>
          </p:cNvSpPr>
          <p:nvPr>
            <p:ph sz="quarter" idx="10"/>
          </p:nvPr>
        </p:nvSpPr>
        <p:spPr>
          <a:xfrm>
            <a:off x="274638" y="1212850"/>
            <a:ext cx="11888787" cy="2097497"/>
          </a:xfr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11"/>
          </p:nvPr>
        </p:nvSpPr>
        <p:spPr/>
        <p:txBody>
          <a:bodyPr/>
          <a:lstStyle>
            <a:lvl1pPr>
              <a:defRPr>
                <a:solidFill>
                  <a:srgbClr val="FFFFFF"/>
                </a:solidFill>
              </a:defRPr>
            </a:lvl1pPr>
          </a:lstStyle>
          <a:p>
            <a:r>
              <a:rPr lang="en-US"/>
              <a:t>Microsoft Ventures</a:t>
            </a:r>
            <a:endParaRPr lang="en-US" dirty="0"/>
          </a:p>
        </p:txBody>
      </p:sp>
    </p:spTree>
    <p:extLst>
      <p:ext uri="{BB962C8B-B14F-4D97-AF65-F5344CB8AC3E}">
        <p14:creationId xmlns:p14="http://schemas.microsoft.com/office/powerpoint/2010/main" val="954428174"/>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22_Title &amp; 2-color Non-bulleted text">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FFFFFF"/>
                </a:solidFill>
              </a:defRPr>
            </a:lvl1pPr>
          </a:lstStyle>
          <a:p>
            <a:r>
              <a:rPr lang="en-US" dirty="0"/>
              <a:t>Click to edit Master title style</a:t>
            </a:r>
          </a:p>
        </p:txBody>
      </p:sp>
      <p:sp>
        <p:nvSpPr>
          <p:cNvPr id="4" name="Content Placeholder 3"/>
          <p:cNvSpPr>
            <a:spLocks noGrp="1"/>
          </p:cNvSpPr>
          <p:nvPr>
            <p:ph sz="quarter" idx="10"/>
          </p:nvPr>
        </p:nvSpPr>
        <p:spPr>
          <a:xfrm>
            <a:off x="274638" y="1212850"/>
            <a:ext cx="11888787" cy="2097497"/>
          </a:xfr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11"/>
          </p:nvPr>
        </p:nvSpPr>
        <p:spPr/>
        <p:txBody>
          <a:bodyPr/>
          <a:lstStyle>
            <a:lvl1pPr>
              <a:defRPr>
                <a:solidFill>
                  <a:srgbClr val="FFFFFF"/>
                </a:solidFill>
              </a:defRPr>
            </a:lvl1pPr>
          </a:lstStyle>
          <a:p>
            <a:r>
              <a:rPr lang="en-US"/>
              <a:t>Microsoft Ventures</a:t>
            </a:r>
            <a:endParaRPr lang="en-US" dirty="0"/>
          </a:p>
        </p:txBody>
      </p:sp>
    </p:spTree>
    <p:extLst>
      <p:ext uri="{BB962C8B-B14F-4D97-AF65-F5344CB8AC3E}">
        <p14:creationId xmlns:p14="http://schemas.microsoft.com/office/powerpoint/2010/main" val="1191217765"/>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23_Title &amp; 2-color Non-bulleted text">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FFFFFF"/>
                </a:solidFill>
              </a:defRPr>
            </a:lvl1pPr>
          </a:lstStyle>
          <a:p>
            <a:r>
              <a:rPr lang="en-US" dirty="0"/>
              <a:t>Click to edit Master title style</a:t>
            </a:r>
          </a:p>
        </p:txBody>
      </p:sp>
      <p:sp>
        <p:nvSpPr>
          <p:cNvPr id="4" name="Content Placeholder 3"/>
          <p:cNvSpPr>
            <a:spLocks noGrp="1"/>
          </p:cNvSpPr>
          <p:nvPr>
            <p:ph sz="quarter" idx="10"/>
          </p:nvPr>
        </p:nvSpPr>
        <p:spPr>
          <a:xfrm>
            <a:off x="274638" y="1212850"/>
            <a:ext cx="11888787" cy="2097497"/>
          </a:xfr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11"/>
          </p:nvPr>
        </p:nvSpPr>
        <p:spPr/>
        <p:txBody>
          <a:bodyPr/>
          <a:lstStyle>
            <a:lvl1pPr>
              <a:defRPr>
                <a:solidFill>
                  <a:srgbClr val="FFFFFF"/>
                </a:solidFill>
              </a:defRPr>
            </a:lvl1pPr>
          </a:lstStyle>
          <a:p>
            <a:r>
              <a:rPr lang="en-US"/>
              <a:t>Microsoft Ventures</a:t>
            </a:r>
            <a:endParaRPr lang="en-US" dirty="0"/>
          </a:p>
        </p:txBody>
      </p:sp>
    </p:spTree>
    <p:extLst>
      <p:ext uri="{BB962C8B-B14F-4D97-AF65-F5344CB8AC3E}">
        <p14:creationId xmlns:p14="http://schemas.microsoft.com/office/powerpoint/2010/main" val="1509820604"/>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84507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93445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69283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_Blank Accent Color 3">
    <p:bg>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80360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Title Slide 1">
    <p:spTree>
      <p:nvGrpSpPr>
        <p:cNvPr id="1" name=""/>
        <p:cNvGrpSpPr/>
        <p:nvPr/>
      </p:nvGrpSpPr>
      <p:grpSpPr>
        <a:xfrm>
          <a:off x="0" y="0"/>
          <a:ext cx="0" cy="0"/>
          <a:chOff x="0" y="0"/>
          <a:chExt cx="0" cy="0"/>
        </a:xfrm>
      </p:grpSpPr>
      <p:sp>
        <p:nvSpPr>
          <p:cNvPr id="6" name="Rectangle 5"/>
          <p:cNvSpPr/>
          <p:nvPr userDrawn="1"/>
        </p:nvSpPr>
        <p:spPr bwMode="auto">
          <a:xfrm>
            <a:off x="274703" y="3957192"/>
            <a:ext cx="4567564" cy="137160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274637" y="1220887"/>
            <a:ext cx="8230055" cy="273630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Text Placeholder 4"/>
          <p:cNvSpPr>
            <a:spLocks noGrp="1"/>
          </p:cNvSpPr>
          <p:nvPr>
            <p:ph type="body" sz="quarter" idx="13" hasCustomPrompt="1"/>
          </p:nvPr>
        </p:nvSpPr>
        <p:spPr>
          <a:xfrm>
            <a:off x="274702" y="3957194"/>
            <a:ext cx="4567566" cy="1371600"/>
          </a:xfrm>
          <a:noFill/>
        </p:spPr>
        <p:txBody>
          <a:bodyPr lIns="146304" tIns="109728" rIns="146304" bIns="109728">
            <a:noAutofit/>
          </a:bodyPr>
          <a:lstStyle>
            <a:lvl1pPr marL="0" indent="0">
              <a:spcBef>
                <a:spcPts val="0"/>
              </a:spcBef>
              <a:buNone/>
              <a:defRPr sz="2400" spc="0" baseline="0">
                <a:solidFill>
                  <a:srgbClr val="FFFFFF"/>
                </a:solidFill>
                <a:latin typeface="+mj-lt"/>
              </a:defRPr>
            </a:lvl1pPr>
          </a:lstStyle>
          <a:p>
            <a:pPr lvl="0"/>
            <a:r>
              <a:rPr lang="en-US" dirty="0"/>
              <a:t>Microsoft Ventures</a:t>
            </a:r>
          </a:p>
          <a:p>
            <a:pPr lvl="0"/>
            <a:r>
              <a:rPr lang="en-US" dirty="0"/>
              <a:t>Speaker Name</a:t>
            </a:r>
          </a:p>
        </p:txBody>
      </p:sp>
      <p:pic>
        <p:nvPicPr>
          <p:cNvPr id="20" name="Picture 19" descr="MSFT_logo_rgb_C-Gray.eps"/>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10216748" y="6158335"/>
            <a:ext cx="1771805" cy="382242"/>
          </a:xfrm>
          <a:prstGeom prst="rect">
            <a:avLst/>
          </a:prstGeom>
        </p:spPr>
      </p:pic>
      <p:sp>
        <p:nvSpPr>
          <p:cNvPr id="21" name="Title 1"/>
          <p:cNvSpPr>
            <a:spLocks noGrp="1"/>
          </p:cNvSpPr>
          <p:nvPr>
            <p:ph type="title" hasCustomPrompt="1"/>
          </p:nvPr>
        </p:nvSpPr>
        <p:spPr>
          <a:xfrm>
            <a:off x="274638" y="1220887"/>
            <a:ext cx="8230054" cy="2736305"/>
          </a:xfrm>
          <a:noFill/>
        </p:spPr>
        <p:txBody>
          <a:bodyPr lIns="146304" tIns="91440" rIns="146304" bIns="91440" anchor="t" anchorCtr="0"/>
          <a:lstStyle>
            <a:lvl1pPr>
              <a:defRPr sz="6000" spc="-100" baseline="0">
                <a:solidFill>
                  <a:schemeClr val="bg1"/>
                </a:solidFill>
              </a:defRPr>
            </a:lvl1pPr>
          </a:lstStyle>
          <a:p>
            <a:r>
              <a:rPr lang="en-US" dirty="0"/>
              <a:t>Presentation title</a:t>
            </a:r>
          </a:p>
        </p:txBody>
      </p:sp>
    </p:spTree>
    <p:extLst>
      <p:ext uri="{BB962C8B-B14F-4D97-AF65-F5344CB8AC3E}">
        <p14:creationId xmlns:p14="http://schemas.microsoft.com/office/powerpoint/2010/main" val="36122954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2_Blank Accent Color 3">
    <p:bg>
      <p:bgPr>
        <a:solidFill>
          <a:schemeClr val="accent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517834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3_Blank Accent Color 3">
    <p:bg>
      <p:bgPr>
        <a:solidFill>
          <a:schemeClr val="accent6"/>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7473253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Segoe UI" pitchFamily="34" charset="0"/>
                <a:cs typeface="Segoe UI" pitchFamily="34" charset="0"/>
              </a:defRPr>
            </a:lvl1pPr>
            <a:lvl2pPr marL="346553" indent="0">
              <a:buNone/>
              <a:defRPr>
                <a:gradFill>
                  <a:gsLst>
                    <a:gs pos="1250">
                      <a:srgbClr val="000000"/>
                    </a:gs>
                    <a:gs pos="100000">
                      <a:srgbClr val="000000"/>
                    </a:gs>
                  </a:gsLst>
                  <a:lin ang="5400000" scaled="0"/>
                </a:gradFill>
                <a:latin typeface="Segoe UI" pitchFamily="34" charset="0"/>
                <a:cs typeface="Segoe UI" pitchFamily="34" charset="0"/>
              </a:defRPr>
            </a:lvl2pPr>
            <a:lvl3pPr marL="584607" indent="0">
              <a:buNone/>
              <a:defRPr>
                <a:gradFill>
                  <a:gsLst>
                    <a:gs pos="1250">
                      <a:srgbClr val="000000"/>
                    </a:gs>
                    <a:gs pos="100000">
                      <a:srgbClr val="000000"/>
                    </a:gs>
                  </a:gsLst>
                  <a:lin ang="5400000" scaled="0"/>
                </a:gradFill>
                <a:latin typeface="Segoe UI" pitchFamily="34" charset="0"/>
                <a:cs typeface="Segoe UI" pitchFamily="34" charset="0"/>
              </a:defRPr>
            </a:lvl3pPr>
            <a:lvl4pPr marL="814563" indent="0">
              <a:buNone/>
              <a:defRPr>
                <a:gradFill>
                  <a:gsLst>
                    <a:gs pos="1250">
                      <a:srgbClr val="000000"/>
                    </a:gs>
                    <a:gs pos="100000">
                      <a:srgbClr val="000000"/>
                    </a:gs>
                  </a:gsLst>
                  <a:lin ang="5400000" scaled="0"/>
                </a:gradFill>
                <a:latin typeface="Segoe UI" pitchFamily="34" charset="0"/>
                <a:cs typeface="Segoe UI" pitchFamily="34" charset="0"/>
              </a:defRPr>
            </a:lvl4pPr>
            <a:lvl5pPr marL="1050997"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5309969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2"/>
          </p:nvPr>
        </p:nvSpPr>
        <p:spPr>
          <a:xfrm>
            <a:off x="0" y="6627765"/>
            <a:ext cx="12436475" cy="372394"/>
          </a:xfrm>
          <a:prstGeom prst="rect">
            <a:avLst/>
          </a:prstGeom>
          <a:solidFill>
            <a:schemeClr val="tx1"/>
          </a:solidFill>
        </p:spPr>
        <p:txBody>
          <a:bodyPr anchor="ctr"/>
          <a:lstStyle>
            <a:lvl1pPr>
              <a:defRPr sz="1071">
                <a:solidFill>
                  <a:schemeClr val="tx1">
                    <a:lumMod val="50000"/>
                    <a:lumOff val="50000"/>
                  </a:schemeClr>
                </a:solidFill>
                <a:latin typeface="Segoe UI" pitchFamily="34" charset="0"/>
                <a:ea typeface="Segoe UI" pitchFamily="34" charset="0"/>
                <a:cs typeface="Segoe UI" pitchFamily="34" charset="0"/>
              </a:defRPr>
            </a:lvl1pPr>
          </a:lstStyle>
          <a:p>
            <a:r>
              <a:rPr lang="en-US" dirty="0"/>
              <a:t>  MICROSOFT CONFIDENTIAL									CONTACT: BINGFUND@MICROSOFT.COM</a:t>
            </a:r>
          </a:p>
        </p:txBody>
      </p:sp>
    </p:spTree>
    <p:extLst>
      <p:ext uri="{BB962C8B-B14F-4D97-AF65-F5344CB8AC3E}">
        <p14:creationId xmlns:p14="http://schemas.microsoft.com/office/powerpoint/2010/main" val="2194774761"/>
      </p:ext>
    </p:extLst>
  </p:cSld>
  <p:clrMapOvr>
    <a:masterClrMapping/>
  </p:clrMapOvr>
  <p:transition spd="med">
    <p:pull/>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a:xfrm>
            <a:off x="855007" y="6482889"/>
            <a:ext cx="3342303" cy="372394"/>
          </a:xfrm>
          <a:prstGeom prst="rect">
            <a:avLst/>
          </a:prstGeom>
        </p:spPr>
        <p:txBody>
          <a:bodyPr/>
          <a:lstStyle/>
          <a:p>
            <a:fld id="{6A6548E0-9B55-4638-9D50-357CE36DAE3F}" type="datetimeFigureOut">
              <a:rPr lang="en-US" smtClean="0"/>
              <a:pPr/>
              <a:t>6/23/2016</a:t>
            </a:fld>
            <a:endParaRPr lang="en-US" dirty="0"/>
          </a:p>
        </p:txBody>
      </p:sp>
      <p:sp>
        <p:nvSpPr>
          <p:cNvPr id="4" name="Footer Placeholder 3"/>
          <p:cNvSpPr>
            <a:spLocks noGrp="1"/>
          </p:cNvSpPr>
          <p:nvPr>
            <p:ph type="ftr" sz="quarter" idx="11"/>
          </p:nvPr>
        </p:nvSpPr>
        <p:spPr>
          <a:xfrm>
            <a:off x="4741406" y="6482889"/>
            <a:ext cx="2953663" cy="372394"/>
          </a:xfrm>
          <a:prstGeom prst="rect">
            <a:avLst/>
          </a:prstGeom>
        </p:spPr>
        <p:txBody>
          <a:bodyPr/>
          <a:lstStyle/>
          <a:p>
            <a:endParaRPr lang="en-US" dirty="0"/>
          </a:p>
        </p:txBody>
      </p:sp>
      <p:sp>
        <p:nvSpPr>
          <p:cNvPr id="5" name="Slide Number Placeholder 4"/>
          <p:cNvSpPr>
            <a:spLocks noGrp="1"/>
          </p:cNvSpPr>
          <p:nvPr>
            <p:ph type="sldNum" sz="quarter" idx="12"/>
          </p:nvPr>
        </p:nvSpPr>
        <p:spPr>
          <a:xfrm>
            <a:off x="8239165" y="6482889"/>
            <a:ext cx="3342303" cy="372394"/>
          </a:xfrm>
          <a:prstGeom prst="rect">
            <a:avLst/>
          </a:prstGeom>
        </p:spPr>
        <p:txBody>
          <a:bodyPr/>
          <a:lstStyle/>
          <a:p>
            <a:fld id="{1AA30180-2D1A-43C9-A2B4-1BAFB4EA038E}" type="slidenum">
              <a:rPr lang="en-US" smtClean="0"/>
              <a:pPr/>
              <a:t>‹#›</a:t>
            </a:fld>
            <a:endParaRPr lang="en-US" dirty="0"/>
          </a:p>
        </p:txBody>
      </p:sp>
    </p:spTree>
    <p:extLst>
      <p:ext uri="{BB962C8B-B14F-4D97-AF65-F5344CB8AC3E}">
        <p14:creationId xmlns:p14="http://schemas.microsoft.com/office/powerpoint/2010/main" val="1484342317"/>
      </p:ext>
    </p:extLst>
  </p:cSld>
  <p:clrMapOvr>
    <a:masterClrMapping/>
  </p:clrMapOvr>
  <p:transition spd="med">
    <p:pull/>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19" name="Text Placeholder 4"/>
          <p:cNvSpPr>
            <a:spLocks noGrp="1"/>
          </p:cNvSpPr>
          <p:nvPr>
            <p:ph type="body" sz="quarter" idx="13" hasCustomPrompt="1"/>
          </p:nvPr>
        </p:nvSpPr>
        <p:spPr>
          <a:xfrm>
            <a:off x="274702" y="3955786"/>
            <a:ext cx="9143937" cy="1828007"/>
          </a:xfrm>
          <a:noFill/>
        </p:spPr>
        <p:txBody>
          <a:bodyPr lIns="146304" tIns="109728" rIns="146304" bIns="109728">
            <a:noAutofit/>
          </a:bodyPr>
          <a:lstStyle>
            <a:lvl1pPr marL="0" indent="0">
              <a:spcBef>
                <a:spcPts val="0"/>
              </a:spcBef>
              <a:buNone/>
              <a:defRPr sz="3599" spc="0" baseline="0">
                <a:solidFill>
                  <a:srgbClr val="E81123"/>
                </a:solidFill>
                <a:latin typeface="+mj-lt"/>
              </a:defRPr>
            </a:lvl1pPr>
          </a:lstStyle>
          <a:p>
            <a:pPr lvl="0"/>
            <a:r>
              <a:rPr lang="en-US" dirty="0"/>
              <a:t>Microsoft Ventures</a:t>
            </a:r>
          </a:p>
          <a:p>
            <a:pPr lvl="0"/>
            <a:r>
              <a:rPr lang="en-US" dirty="0"/>
              <a:t>Speaker Name</a:t>
            </a:r>
          </a:p>
        </p:txBody>
      </p:sp>
      <p:pic>
        <p:nvPicPr>
          <p:cNvPr id="20" name="Picture 19" descr="MSFT_logo_rgb_C-Gray.eps"/>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458837" y="467571"/>
            <a:ext cx="2247011" cy="484761"/>
          </a:xfrm>
          <a:prstGeom prst="rect">
            <a:avLst/>
          </a:prstGeom>
        </p:spPr>
      </p:pic>
      <p:sp>
        <p:nvSpPr>
          <p:cNvPr id="21"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5999" spc="-100" baseline="0">
                <a:solidFill>
                  <a:schemeClr val="tx2"/>
                </a:solidFill>
              </a:defRPr>
            </a:lvl1pPr>
          </a:lstStyle>
          <a:p>
            <a:r>
              <a:rPr lang="en-US" dirty="0"/>
              <a:t>Presentation title</a:t>
            </a:r>
          </a:p>
        </p:txBody>
      </p:sp>
    </p:spTree>
    <p:extLst>
      <p:ext uri="{BB962C8B-B14F-4D97-AF65-F5344CB8AC3E}">
        <p14:creationId xmlns:p14="http://schemas.microsoft.com/office/powerpoint/2010/main" val="14817617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_Title Slide 1">
    <p:spTree>
      <p:nvGrpSpPr>
        <p:cNvPr id="1" name=""/>
        <p:cNvGrpSpPr/>
        <p:nvPr/>
      </p:nvGrpSpPr>
      <p:grpSpPr>
        <a:xfrm>
          <a:off x="0" y="0"/>
          <a:ext cx="0" cy="0"/>
          <a:chOff x="0" y="0"/>
          <a:chExt cx="0" cy="0"/>
        </a:xfrm>
      </p:grpSpPr>
      <p:sp>
        <p:nvSpPr>
          <p:cNvPr id="6" name="Rectangle 5"/>
          <p:cNvSpPr/>
          <p:nvPr userDrawn="1"/>
        </p:nvSpPr>
        <p:spPr bwMode="auto">
          <a:xfrm>
            <a:off x="274703" y="3957193"/>
            <a:ext cx="4567564" cy="1371601"/>
          </a:xfrm>
          <a:prstGeom prst="rect">
            <a:avLst/>
          </a:prstGeom>
          <a:solidFill>
            <a:srgbClr val="E8112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274638" y="1220887"/>
            <a:ext cx="8230055" cy="273630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Text Placeholder 4"/>
          <p:cNvSpPr>
            <a:spLocks noGrp="1"/>
          </p:cNvSpPr>
          <p:nvPr>
            <p:ph type="body" sz="quarter" idx="13" hasCustomPrompt="1"/>
          </p:nvPr>
        </p:nvSpPr>
        <p:spPr>
          <a:xfrm>
            <a:off x="274702" y="3957194"/>
            <a:ext cx="4567566" cy="1371600"/>
          </a:xfrm>
          <a:noFill/>
        </p:spPr>
        <p:txBody>
          <a:bodyPr lIns="146304" tIns="109728" rIns="146304" bIns="109728">
            <a:noAutofit/>
          </a:bodyPr>
          <a:lstStyle>
            <a:lvl1pPr marL="0" indent="0">
              <a:spcBef>
                <a:spcPts val="0"/>
              </a:spcBef>
              <a:buNone/>
              <a:defRPr sz="2400" spc="0" baseline="0">
                <a:solidFill>
                  <a:srgbClr val="FFFFFF"/>
                </a:solidFill>
                <a:latin typeface="+mj-lt"/>
              </a:defRPr>
            </a:lvl1pPr>
          </a:lstStyle>
          <a:p>
            <a:pPr lvl="0"/>
            <a:r>
              <a:rPr lang="en-US" dirty="0"/>
              <a:t>Microsoft Ventures</a:t>
            </a:r>
          </a:p>
          <a:p>
            <a:pPr lvl="0"/>
            <a:r>
              <a:rPr lang="en-US" dirty="0"/>
              <a:t>Speaker Name</a:t>
            </a:r>
          </a:p>
        </p:txBody>
      </p:sp>
      <p:pic>
        <p:nvPicPr>
          <p:cNvPr id="20" name="Picture 19" descr="MSFT_logo_rgb_C-Gray.eps"/>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10216749" y="6158335"/>
            <a:ext cx="1771805" cy="382242"/>
          </a:xfrm>
          <a:prstGeom prst="rect">
            <a:avLst/>
          </a:prstGeom>
        </p:spPr>
      </p:pic>
      <p:sp>
        <p:nvSpPr>
          <p:cNvPr id="21" name="Title 1"/>
          <p:cNvSpPr>
            <a:spLocks noGrp="1"/>
          </p:cNvSpPr>
          <p:nvPr>
            <p:ph type="title" hasCustomPrompt="1"/>
          </p:nvPr>
        </p:nvSpPr>
        <p:spPr>
          <a:xfrm>
            <a:off x="274638" y="1220887"/>
            <a:ext cx="8230054" cy="2736306"/>
          </a:xfrm>
          <a:noFill/>
        </p:spPr>
        <p:txBody>
          <a:bodyPr lIns="146304" tIns="91440" rIns="146304" bIns="91440" anchor="t" anchorCtr="0"/>
          <a:lstStyle>
            <a:lvl1pPr>
              <a:defRPr sz="5999" spc="-100" baseline="0">
                <a:solidFill>
                  <a:schemeClr val="bg1"/>
                </a:solidFill>
              </a:defRPr>
            </a:lvl1pPr>
          </a:lstStyle>
          <a:p>
            <a:r>
              <a:rPr lang="en-US" dirty="0"/>
              <a:t>Presentation title</a:t>
            </a:r>
          </a:p>
        </p:txBody>
      </p:sp>
    </p:spTree>
    <p:extLst>
      <p:ext uri="{BB962C8B-B14F-4D97-AF65-F5344CB8AC3E}">
        <p14:creationId xmlns:p14="http://schemas.microsoft.com/office/powerpoint/2010/main" val="368797579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10_Title Slide 1">
    <p:spTree>
      <p:nvGrpSpPr>
        <p:cNvPr id="1" name=""/>
        <p:cNvGrpSpPr/>
        <p:nvPr/>
      </p:nvGrpSpPr>
      <p:grpSpPr>
        <a:xfrm>
          <a:off x="0" y="0"/>
          <a:ext cx="0" cy="0"/>
          <a:chOff x="0" y="0"/>
          <a:chExt cx="0" cy="0"/>
        </a:xfrm>
      </p:grpSpPr>
      <p:sp>
        <p:nvSpPr>
          <p:cNvPr id="6" name="Rectangle 5"/>
          <p:cNvSpPr/>
          <p:nvPr userDrawn="1"/>
        </p:nvSpPr>
        <p:spPr bwMode="auto">
          <a:xfrm>
            <a:off x="274703" y="3957193"/>
            <a:ext cx="4567564" cy="1371601"/>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274638" y="1220887"/>
            <a:ext cx="8230055" cy="273630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Text Placeholder 4"/>
          <p:cNvSpPr>
            <a:spLocks noGrp="1"/>
          </p:cNvSpPr>
          <p:nvPr>
            <p:ph type="body" sz="quarter" idx="13" hasCustomPrompt="1"/>
          </p:nvPr>
        </p:nvSpPr>
        <p:spPr>
          <a:xfrm>
            <a:off x="274702" y="3957194"/>
            <a:ext cx="4567566" cy="1371600"/>
          </a:xfrm>
          <a:noFill/>
        </p:spPr>
        <p:txBody>
          <a:bodyPr lIns="146304" tIns="109728" rIns="146304" bIns="109728">
            <a:noAutofit/>
          </a:bodyPr>
          <a:lstStyle>
            <a:lvl1pPr marL="0" indent="0">
              <a:spcBef>
                <a:spcPts val="0"/>
              </a:spcBef>
              <a:buNone/>
              <a:defRPr sz="2400" spc="0" baseline="0">
                <a:solidFill>
                  <a:srgbClr val="FFFFFF"/>
                </a:solidFill>
                <a:latin typeface="+mj-lt"/>
              </a:defRPr>
            </a:lvl1pPr>
          </a:lstStyle>
          <a:p>
            <a:pPr lvl="0"/>
            <a:r>
              <a:rPr lang="en-US" dirty="0"/>
              <a:t>Microsoft Ventures</a:t>
            </a:r>
          </a:p>
          <a:p>
            <a:pPr lvl="0"/>
            <a:r>
              <a:rPr lang="en-US" dirty="0"/>
              <a:t>Speaker Name</a:t>
            </a:r>
          </a:p>
        </p:txBody>
      </p:sp>
      <p:pic>
        <p:nvPicPr>
          <p:cNvPr id="20" name="Picture 19" descr="MSFT_logo_rgb_C-Gray.eps"/>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10216749" y="6158335"/>
            <a:ext cx="1771805" cy="382242"/>
          </a:xfrm>
          <a:prstGeom prst="rect">
            <a:avLst/>
          </a:prstGeom>
        </p:spPr>
      </p:pic>
      <p:sp>
        <p:nvSpPr>
          <p:cNvPr id="21" name="Title 1"/>
          <p:cNvSpPr>
            <a:spLocks noGrp="1"/>
          </p:cNvSpPr>
          <p:nvPr>
            <p:ph type="title" hasCustomPrompt="1"/>
          </p:nvPr>
        </p:nvSpPr>
        <p:spPr>
          <a:xfrm>
            <a:off x="274638" y="1220887"/>
            <a:ext cx="8230054" cy="2736306"/>
          </a:xfrm>
          <a:noFill/>
        </p:spPr>
        <p:txBody>
          <a:bodyPr lIns="146304" tIns="91440" rIns="146304" bIns="91440" anchor="t" anchorCtr="0"/>
          <a:lstStyle>
            <a:lvl1pPr>
              <a:defRPr sz="5999" spc="-100" baseline="0">
                <a:solidFill>
                  <a:schemeClr val="bg1"/>
                </a:solidFill>
              </a:defRPr>
            </a:lvl1pPr>
          </a:lstStyle>
          <a:p>
            <a:r>
              <a:rPr lang="en-US" dirty="0"/>
              <a:t>Presentation title</a:t>
            </a:r>
          </a:p>
        </p:txBody>
      </p:sp>
    </p:spTree>
    <p:extLst>
      <p:ext uri="{BB962C8B-B14F-4D97-AF65-F5344CB8AC3E}">
        <p14:creationId xmlns:p14="http://schemas.microsoft.com/office/powerpoint/2010/main" val="336835598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2_Title Slide 1">
    <p:spTree>
      <p:nvGrpSpPr>
        <p:cNvPr id="1" name=""/>
        <p:cNvGrpSpPr/>
        <p:nvPr/>
      </p:nvGrpSpPr>
      <p:grpSpPr>
        <a:xfrm>
          <a:off x="0" y="0"/>
          <a:ext cx="0" cy="0"/>
          <a:chOff x="0" y="0"/>
          <a:chExt cx="0" cy="0"/>
        </a:xfrm>
      </p:grpSpPr>
      <p:sp>
        <p:nvSpPr>
          <p:cNvPr id="6" name="Rectangle 5"/>
          <p:cNvSpPr/>
          <p:nvPr userDrawn="1"/>
        </p:nvSpPr>
        <p:spPr bwMode="auto">
          <a:xfrm>
            <a:off x="274703" y="3957193"/>
            <a:ext cx="4567564" cy="137160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274638" y="1220887"/>
            <a:ext cx="8230055" cy="273630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Text Placeholder 4"/>
          <p:cNvSpPr>
            <a:spLocks noGrp="1"/>
          </p:cNvSpPr>
          <p:nvPr>
            <p:ph type="body" sz="quarter" idx="13" hasCustomPrompt="1"/>
          </p:nvPr>
        </p:nvSpPr>
        <p:spPr>
          <a:xfrm>
            <a:off x="274702" y="3957194"/>
            <a:ext cx="4567566" cy="1371600"/>
          </a:xfrm>
          <a:noFill/>
        </p:spPr>
        <p:txBody>
          <a:bodyPr lIns="146304" tIns="109728" rIns="146304" bIns="109728">
            <a:noAutofit/>
          </a:bodyPr>
          <a:lstStyle>
            <a:lvl1pPr marL="0" indent="0">
              <a:spcBef>
                <a:spcPts val="0"/>
              </a:spcBef>
              <a:buNone/>
              <a:defRPr sz="2400" spc="0" baseline="0">
                <a:solidFill>
                  <a:srgbClr val="FFFFFF"/>
                </a:solidFill>
                <a:latin typeface="+mj-lt"/>
              </a:defRPr>
            </a:lvl1pPr>
          </a:lstStyle>
          <a:p>
            <a:pPr lvl="0"/>
            <a:r>
              <a:rPr lang="en-US" dirty="0"/>
              <a:t>Microsoft Ventures</a:t>
            </a:r>
          </a:p>
          <a:p>
            <a:pPr lvl="0"/>
            <a:r>
              <a:rPr lang="en-US" dirty="0"/>
              <a:t>Speaker Name</a:t>
            </a:r>
          </a:p>
        </p:txBody>
      </p:sp>
      <p:pic>
        <p:nvPicPr>
          <p:cNvPr id="20" name="Picture 19" descr="MSFT_logo_rgb_C-Gray.eps"/>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10216749" y="6158335"/>
            <a:ext cx="1771805" cy="382242"/>
          </a:xfrm>
          <a:prstGeom prst="rect">
            <a:avLst/>
          </a:prstGeom>
        </p:spPr>
      </p:pic>
      <p:sp>
        <p:nvSpPr>
          <p:cNvPr id="21" name="Title 1"/>
          <p:cNvSpPr>
            <a:spLocks noGrp="1"/>
          </p:cNvSpPr>
          <p:nvPr>
            <p:ph type="title" hasCustomPrompt="1"/>
          </p:nvPr>
        </p:nvSpPr>
        <p:spPr>
          <a:xfrm>
            <a:off x="274638" y="1220887"/>
            <a:ext cx="8230054" cy="2736306"/>
          </a:xfrm>
          <a:noFill/>
        </p:spPr>
        <p:txBody>
          <a:bodyPr lIns="146304" tIns="91440" rIns="146304" bIns="91440" anchor="t" anchorCtr="0"/>
          <a:lstStyle>
            <a:lvl1pPr>
              <a:defRPr sz="5999" spc="-100" baseline="0">
                <a:solidFill>
                  <a:schemeClr val="bg1"/>
                </a:solidFill>
              </a:defRPr>
            </a:lvl1pPr>
          </a:lstStyle>
          <a:p>
            <a:r>
              <a:rPr lang="en-US" dirty="0"/>
              <a:t>Presentation title</a:t>
            </a:r>
          </a:p>
        </p:txBody>
      </p:sp>
    </p:spTree>
    <p:extLst>
      <p:ext uri="{BB962C8B-B14F-4D97-AF65-F5344CB8AC3E}">
        <p14:creationId xmlns:p14="http://schemas.microsoft.com/office/powerpoint/2010/main" val="21658390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_Title Slide 1">
    <p:spTree>
      <p:nvGrpSpPr>
        <p:cNvPr id="1" name=""/>
        <p:cNvGrpSpPr/>
        <p:nvPr/>
      </p:nvGrpSpPr>
      <p:grpSpPr>
        <a:xfrm>
          <a:off x="0" y="0"/>
          <a:ext cx="0" cy="0"/>
          <a:chOff x="0" y="0"/>
          <a:chExt cx="0" cy="0"/>
        </a:xfrm>
      </p:grpSpPr>
      <p:sp>
        <p:nvSpPr>
          <p:cNvPr id="6" name="Rectangle 5"/>
          <p:cNvSpPr/>
          <p:nvPr userDrawn="1"/>
        </p:nvSpPr>
        <p:spPr bwMode="auto">
          <a:xfrm>
            <a:off x="274703" y="3957192"/>
            <a:ext cx="4567564" cy="1371601"/>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274637" y="1220887"/>
            <a:ext cx="8230055" cy="273630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Text Placeholder 4"/>
          <p:cNvSpPr>
            <a:spLocks noGrp="1"/>
          </p:cNvSpPr>
          <p:nvPr>
            <p:ph type="body" sz="quarter" idx="13" hasCustomPrompt="1"/>
          </p:nvPr>
        </p:nvSpPr>
        <p:spPr>
          <a:xfrm>
            <a:off x="274702" y="3957194"/>
            <a:ext cx="4567566" cy="1371600"/>
          </a:xfrm>
          <a:noFill/>
        </p:spPr>
        <p:txBody>
          <a:bodyPr lIns="146304" tIns="109728" rIns="146304" bIns="109728">
            <a:noAutofit/>
          </a:bodyPr>
          <a:lstStyle>
            <a:lvl1pPr marL="0" indent="0">
              <a:spcBef>
                <a:spcPts val="0"/>
              </a:spcBef>
              <a:buNone/>
              <a:defRPr sz="2400" spc="0" baseline="0">
                <a:solidFill>
                  <a:srgbClr val="FFFFFF"/>
                </a:solidFill>
                <a:latin typeface="+mj-lt"/>
              </a:defRPr>
            </a:lvl1pPr>
          </a:lstStyle>
          <a:p>
            <a:pPr lvl="0"/>
            <a:r>
              <a:rPr lang="en-US" dirty="0"/>
              <a:t>Microsoft Ventures</a:t>
            </a:r>
          </a:p>
          <a:p>
            <a:pPr lvl="0"/>
            <a:r>
              <a:rPr lang="en-US" dirty="0"/>
              <a:t>Speaker Name</a:t>
            </a:r>
          </a:p>
        </p:txBody>
      </p:sp>
      <p:pic>
        <p:nvPicPr>
          <p:cNvPr id="20" name="Picture 19" descr="MSFT_logo_rgb_C-Gray.eps"/>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10216748" y="6158335"/>
            <a:ext cx="1771805" cy="382242"/>
          </a:xfrm>
          <a:prstGeom prst="rect">
            <a:avLst/>
          </a:prstGeom>
        </p:spPr>
      </p:pic>
      <p:sp>
        <p:nvSpPr>
          <p:cNvPr id="21" name="Title 1"/>
          <p:cNvSpPr>
            <a:spLocks noGrp="1"/>
          </p:cNvSpPr>
          <p:nvPr>
            <p:ph type="title" hasCustomPrompt="1"/>
          </p:nvPr>
        </p:nvSpPr>
        <p:spPr>
          <a:xfrm>
            <a:off x="274638" y="1220887"/>
            <a:ext cx="8230054" cy="2736305"/>
          </a:xfrm>
          <a:noFill/>
        </p:spPr>
        <p:txBody>
          <a:bodyPr lIns="146304" tIns="91440" rIns="146304" bIns="91440" anchor="t" anchorCtr="0"/>
          <a:lstStyle>
            <a:lvl1pPr>
              <a:defRPr sz="6000" spc="-100" baseline="0">
                <a:solidFill>
                  <a:schemeClr val="bg1"/>
                </a:solidFill>
              </a:defRPr>
            </a:lvl1pPr>
          </a:lstStyle>
          <a:p>
            <a:r>
              <a:rPr lang="en-US" dirty="0"/>
              <a:t>Presentation title</a:t>
            </a:r>
          </a:p>
        </p:txBody>
      </p:sp>
    </p:spTree>
    <p:extLst>
      <p:ext uri="{BB962C8B-B14F-4D97-AF65-F5344CB8AC3E}">
        <p14:creationId xmlns:p14="http://schemas.microsoft.com/office/powerpoint/2010/main" val="192298219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3_Title Slide 1">
    <p:spTree>
      <p:nvGrpSpPr>
        <p:cNvPr id="1" name=""/>
        <p:cNvGrpSpPr/>
        <p:nvPr/>
      </p:nvGrpSpPr>
      <p:grpSpPr>
        <a:xfrm>
          <a:off x="0" y="0"/>
          <a:ext cx="0" cy="0"/>
          <a:chOff x="0" y="0"/>
          <a:chExt cx="0" cy="0"/>
        </a:xfrm>
      </p:grpSpPr>
      <p:sp>
        <p:nvSpPr>
          <p:cNvPr id="6" name="Rectangle 5"/>
          <p:cNvSpPr/>
          <p:nvPr userDrawn="1"/>
        </p:nvSpPr>
        <p:spPr bwMode="auto">
          <a:xfrm>
            <a:off x="274703" y="3957193"/>
            <a:ext cx="4567564" cy="137160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274638" y="1220887"/>
            <a:ext cx="8230055" cy="273630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Text Placeholder 4"/>
          <p:cNvSpPr>
            <a:spLocks noGrp="1"/>
          </p:cNvSpPr>
          <p:nvPr>
            <p:ph type="body" sz="quarter" idx="13" hasCustomPrompt="1"/>
          </p:nvPr>
        </p:nvSpPr>
        <p:spPr>
          <a:xfrm>
            <a:off x="274702" y="3957194"/>
            <a:ext cx="4567566" cy="1371600"/>
          </a:xfrm>
          <a:noFill/>
        </p:spPr>
        <p:txBody>
          <a:bodyPr lIns="146304" tIns="109728" rIns="146304" bIns="109728">
            <a:noAutofit/>
          </a:bodyPr>
          <a:lstStyle>
            <a:lvl1pPr marL="0" indent="0">
              <a:spcBef>
                <a:spcPts val="0"/>
              </a:spcBef>
              <a:buNone/>
              <a:defRPr sz="2400" spc="0" baseline="0">
                <a:solidFill>
                  <a:srgbClr val="FFFFFF"/>
                </a:solidFill>
                <a:latin typeface="+mj-lt"/>
              </a:defRPr>
            </a:lvl1pPr>
          </a:lstStyle>
          <a:p>
            <a:pPr lvl="0"/>
            <a:r>
              <a:rPr lang="en-US" dirty="0"/>
              <a:t>Microsoft Ventures</a:t>
            </a:r>
          </a:p>
          <a:p>
            <a:pPr lvl="0"/>
            <a:r>
              <a:rPr lang="en-US" dirty="0"/>
              <a:t>Speaker Name</a:t>
            </a:r>
          </a:p>
        </p:txBody>
      </p:sp>
      <p:pic>
        <p:nvPicPr>
          <p:cNvPr id="20" name="Picture 19" descr="MSFT_logo_rgb_C-Gray.eps"/>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10216749" y="6158335"/>
            <a:ext cx="1771805" cy="382242"/>
          </a:xfrm>
          <a:prstGeom prst="rect">
            <a:avLst/>
          </a:prstGeom>
        </p:spPr>
      </p:pic>
      <p:sp>
        <p:nvSpPr>
          <p:cNvPr id="21" name="Title 1"/>
          <p:cNvSpPr>
            <a:spLocks noGrp="1"/>
          </p:cNvSpPr>
          <p:nvPr>
            <p:ph type="title" hasCustomPrompt="1"/>
          </p:nvPr>
        </p:nvSpPr>
        <p:spPr>
          <a:xfrm>
            <a:off x="274638" y="1220887"/>
            <a:ext cx="8230054" cy="2736306"/>
          </a:xfrm>
          <a:noFill/>
        </p:spPr>
        <p:txBody>
          <a:bodyPr lIns="146304" tIns="91440" rIns="146304" bIns="91440" anchor="t" anchorCtr="0"/>
          <a:lstStyle>
            <a:lvl1pPr>
              <a:defRPr sz="5999" spc="-100" baseline="0">
                <a:solidFill>
                  <a:schemeClr val="bg1"/>
                </a:solidFill>
              </a:defRPr>
            </a:lvl1pPr>
          </a:lstStyle>
          <a:p>
            <a:r>
              <a:rPr lang="en-US" dirty="0"/>
              <a:t>Presentation title</a:t>
            </a:r>
          </a:p>
        </p:txBody>
      </p:sp>
    </p:spTree>
    <p:extLst>
      <p:ext uri="{BB962C8B-B14F-4D97-AF65-F5344CB8AC3E}">
        <p14:creationId xmlns:p14="http://schemas.microsoft.com/office/powerpoint/2010/main" val="9597698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4_Title Slide 1">
    <p:spTree>
      <p:nvGrpSpPr>
        <p:cNvPr id="1" name=""/>
        <p:cNvGrpSpPr/>
        <p:nvPr/>
      </p:nvGrpSpPr>
      <p:grpSpPr>
        <a:xfrm>
          <a:off x="0" y="0"/>
          <a:ext cx="0" cy="0"/>
          <a:chOff x="0" y="0"/>
          <a:chExt cx="0" cy="0"/>
        </a:xfrm>
      </p:grpSpPr>
      <p:sp>
        <p:nvSpPr>
          <p:cNvPr id="6" name="Rectangle 5"/>
          <p:cNvSpPr/>
          <p:nvPr userDrawn="1"/>
        </p:nvSpPr>
        <p:spPr bwMode="auto">
          <a:xfrm>
            <a:off x="274703" y="3957193"/>
            <a:ext cx="4567564" cy="137160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274638" y="1220887"/>
            <a:ext cx="8230055" cy="273630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Text Placeholder 4"/>
          <p:cNvSpPr>
            <a:spLocks noGrp="1"/>
          </p:cNvSpPr>
          <p:nvPr>
            <p:ph type="body" sz="quarter" idx="13" hasCustomPrompt="1"/>
          </p:nvPr>
        </p:nvSpPr>
        <p:spPr>
          <a:xfrm>
            <a:off x="274702" y="3957194"/>
            <a:ext cx="4567566" cy="1371600"/>
          </a:xfrm>
          <a:noFill/>
        </p:spPr>
        <p:txBody>
          <a:bodyPr lIns="146304" tIns="109728" rIns="146304" bIns="109728">
            <a:noAutofit/>
          </a:bodyPr>
          <a:lstStyle>
            <a:lvl1pPr marL="0" indent="0">
              <a:spcBef>
                <a:spcPts val="0"/>
              </a:spcBef>
              <a:buNone/>
              <a:defRPr sz="2400" spc="0" baseline="0">
                <a:solidFill>
                  <a:srgbClr val="FFFFFF"/>
                </a:solidFill>
                <a:latin typeface="+mj-lt"/>
              </a:defRPr>
            </a:lvl1pPr>
          </a:lstStyle>
          <a:p>
            <a:pPr lvl="0"/>
            <a:r>
              <a:rPr lang="en-US" dirty="0"/>
              <a:t>Microsoft Ventures</a:t>
            </a:r>
          </a:p>
          <a:p>
            <a:pPr lvl="0"/>
            <a:r>
              <a:rPr lang="en-US" dirty="0"/>
              <a:t>Speaker Name</a:t>
            </a:r>
          </a:p>
        </p:txBody>
      </p:sp>
      <p:pic>
        <p:nvPicPr>
          <p:cNvPr id="20" name="Picture 19" descr="MSFT_logo_rgb_C-Gray.eps"/>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10216749" y="6158335"/>
            <a:ext cx="1771805" cy="382242"/>
          </a:xfrm>
          <a:prstGeom prst="rect">
            <a:avLst/>
          </a:prstGeom>
        </p:spPr>
      </p:pic>
      <p:sp>
        <p:nvSpPr>
          <p:cNvPr id="21" name="Title 1"/>
          <p:cNvSpPr>
            <a:spLocks noGrp="1"/>
          </p:cNvSpPr>
          <p:nvPr>
            <p:ph type="title" hasCustomPrompt="1"/>
          </p:nvPr>
        </p:nvSpPr>
        <p:spPr>
          <a:xfrm>
            <a:off x="274638" y="1220887"/>
            <a:ext cx="8230054" cy="2736306"/>
          </a:xfrm>
          <a:noFill/>
        </p:spPr>
        <p:txBody>
          <a:bodyPr lIns="146304" tIns="91440" rIns="146304" bIns="91440" anchor="t" anchorCtr="0"/>
          <a:lstStyle>
            <a:lvl1pPr>
              <a:defRPr sz="5999" spc="-100" baseline="0">
                <a:solidFill>
                  <a:schemeClr val="bg1"/>
                </a:solidFill>
              </a:defRPr>
            </a:lvl1pPr>
          </a:lstStyle>
          <a:p>
            <a:r>
              <a:rPr lang="en-US" dirty="0"/>
              <a:t>Presentation title</a:t>
            </a:r>
          </a:p>
        </p:txBody>
      </p:sp>
    </p:spTree>
    <p:extLst>
      <p:ext uri="{BB962C8B-B14F-4D97-AF65-F5344CB8AC3E}">
        <p14:creationId xmlns:p14="http://schemas.microsoft.com/office/powerpoint/2010/main" val="43173805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5_Title Slide 1">
    <p:spTree>
      <p:nvGrpSpPr>
        <p:cNvPr id="1" name=""/>
        <p:cNvGrpSpPr/>
        <p:nvPr/>
      </p:nvGrpSpPr>
      <p:grpSpPr>
        <a:xfrm>
          <a:off x="0" y="0"/>
          <a:ext cx="0" cy="0"/>
          <a:chOff x="0" y="0"/>
          <a:chExt cx="0" cy="0"/>
        </a:xfrm>
      </p:grpSpPr>
      <p:sp>
        <p:nvSpPr>
          <p:cNvPr id="6" name="Rectangle 5"/>
          <p:cNvSpPr/>
          <p:nvPr userDrawn="1"/>
        </p:nvSpPr>
        <p:spPr bwMode="auto">
          <a:xfrm>
            <a:off x="274703" y="3957193"/>
            <a:ext cx="4567564" cy="1371601"/>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274638" y="1220887"/>
            <a:ext cx="8230055" cy="273630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Text Placeholder 4"/>
          <p:cNvSpPr>
            <a:spLocks noGrp="1"/>
          </p:cNvSpPr>
          <p:nvPr>
            <p:ph type="body" sz="quarter" idx="13" hasCustomPrompt="1"/>
          </p:nvPr>
        </p:nvSpPr>
        <p:spPr>
          <a:xfrm>
            <a:off x="274702" y="3957194"/>
            <a:ext cx="4567566" cy="1371600"/>
          </a:xfrm>
          <a:noFill/>
        </p:spPr>
        <p:txBody>
          <a:bodyPr lIns="146304" tIns="109728" rIns="146304" bIns="109728">
            <a:noAutofit/>
          </a:bodyPr>
          <a:lstStyle>
            <a:lvl1pPr marL="0" indent="0">
              <a:spcBef>
                <a:spcPts val="0"/>
              </a:spcBef>
              <a:buNone/>
              <a:defRPr sz="2400" spc="0" baseline="0">
                <a:solidFill>
                  <a:srgbClr val="FFFFFF"/>
                </a:solidFill>
                <a:latin typeface="+mj-lt"/>
              </a:defRPr>
            </a:lvl1pPr>
          </a:lstStyle>
          <a:p>
            <a:pPr lvl="0"/>
            <a:r>
              <a:rPr lang="en-US" dirty="0"/>
              <a:t>Microsoft Ventures</a:t>
            </a:r>
          </a:p>
          <a:p>
            <a:pPr lvl="0"/>
            <a:r>
              <a:rPr lang="en-US" dirty="0"/>
              <a:t>Speaker Name</a:t>
            </a:r>
          </a:p>
        </p:txBody>
      </p:sp>
      <p:pic>
        <p:nvPicPr>
          <p:cNvPr id="20" name="Picture 19" descr="MSFT_logo_rgb_C-Gray.eps"/>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10216749" y="6158335"/>
            <a:ext cx="1771805" cy="382242"/>
          </a:xfrm>
          <a:prstGeom prst="rect">
            <a:avLst/>
          </a:prstGeom>
        </p:spPr>
      </p:pic>
      <p:sp>
        <p:nvSpPr>
          <p:cNvPr id="21" name="Title 1"/>
          <p:cNvSpPr>
            <a:spLocks noGrp="1"/>
          </p:cNvSpPr>
          <p:nvPr>
            <p:ph type="title" hasCustomPrompt="1"/>
          </p:nvPr>
        </p:nvSpPr>
        <p:spPr>
          <a:xfrm>
            <a:off x="274638" y="1220887"/>
            <a:ext cx="8230054" cy="2736306"/>
          </a:xfrm>
          <a:noFill/>
        </p:spPr>
        <p:txBody>
          <a:bodyPr lIns="146304" tIns="91440" rIns="146304" bIns="91440" anchor="t" anchorCtr="0"/>
          <a:lstStyle>
            <a:lvl1pPr>
              <a:defRPr sz="5999" spc="-100" baseline="0">
                <a:solidFill>
                  <a:schemeClr val="bg1"/>
                </a:solidFill>
              </a:defRPr>
            </a:lvl1pPr>
          </a:lstStyle>
          <a:p>
            <a:r>
              <a:rPr lang="en-US" dirty="0"/>
              <a:t>Presentation title</a:t>
            </a:r>
          </a:p>
        </p:txBody>
      </p:sp>
    </p:spTree>
    <p:extLst>
      <p:ext uri="{BB962C8B-B14F-4D97-AF65-F5344CB8AC3E}">
        <p14:creationId xmlns:p14="http://schemas.microsoft.com/office/powerpoint/2010/main" val="336117049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6_Title Slide 1">
    <p:spTree>
      <p:nvGrpSpPr>
        <p:cNvPr id="1" name=""/>
        <p:cNvGrpSpPr/>
        <p:nvPr/>
      </p:nvGrpSpPr>
      <p:grpSpPr>
        <a:xfrm>
          <a:off x="0" y="0"/>
          <a:ext cx="0" cy="0"/>
          <a:chOff x="0" y="0"/>
          <a:chExt cx="0" cy="0"/>
        </a:xfrm>
      </p:grpSpPr>
      <p:sp>
        <p:nvSpPr>
          <p:cNvPr id="6" name="Rectangle 5"/>
          <p:cNvSpPr/>
          <p:nvPr userDrawn="1"/>
        </p:nvSpPr>
        <p:spPr bwMode="auto">
          <a:xfrm>
            <a:off x="274703" y="3957193"/>
            <a:ext cx="4567564" cy="1371601"/>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274638" y="1220887"/>
            <a:ext cx="8230055" cy="273630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Text Placeholder 4"/>
          <p:cNvSpPr>
            <a:spLocks noGrp="1"/>
          </p:cNvSpPr>
          <p:nvPr>
            <p:ph type="body" sz="quarter" idx="13" hasCustomPrompt="1"/>
          </p:nvPr>
        </p:nvSpPr>
        <p:spPr>
          <a:xfrm>
            <a:off x="274702" y="3957194"/>
            <a:ext cx="4567566" cy="1371600"/>
          </a:xfrm>
          <a:noFill/>
        </p:spPr>
        <p:txBody>
          <a:bodyPr lIns="146304" tIns="109728" rIns="146304" bIns="109728">
            <a:noAutofit/>
          </a:bodyPr>
          <a:lstStyle>
            <a:lvl1pPr marL="0" indent="0">
              <a:spcBef>
                <a:spcPts val="0"/>
              </a:spcBef>
              <a:buNone/>
              <a:defRPr sz="2400" spc="0" baseline="0">
                <a:solidFill>
                  <a:srgbClr val="FFFFFF"/>
                </a:solidFill>
                <a:latin typeface="+mj-lt"/>
              </a:defRPr>
            </a:lvl1pPr>
          </a:lstStyle>
          <a:p>
            <a:pPr lvl="0"/>
            <a:r>
              <a:rPr lang="en-US" dirty="0"/>
              <a:t>Microsoft Ventures</a:t>
            </a:r>
          </a:p>
          <a:p>
            <a:pPr lvl="0"/>
            <a:r>
              <a:rPr lang="en-US" dirty="0"/>
              <a:t>Speaker Name</a:t>
            </a:r>
          </a:p>
        </p:txBody>
      </p:sp>
      <p:pic>
        <p:nvPicPr>
          <p:cNvPr id="20" name="Picture 19" descr="MSFT_logo_rgb_C-Gray.eps"/>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10216749" y="6158335"/>
            <a:ext cx="1771805" cy="382242"/>
          </a:xfrm>
          <a:prstGeom prst="rect">
            <a:avLst/>
          </a:prstGeom>
        </p:spPr>
      </p:pic>
      <p:sp>
        <p:nvSpPr>
          <p:cNvPr id="21" name="Title 1"/>
          <p:cNvSpPr>
            <a:spLocks noGrp="1"/>
          </p:cNvSpPr>
          <p:nvPr>
            <p:ph type="title" hasCustomPrompt="1"/>
          </p:nvPr>
        </p:nvSpPr>
        <p:spPr>
          <a:xfrm>
            <a:off x="274638" y="1220887"/>
            <a:ext cx="8230054" cy="2736306"/>
          </a:xfrm>
          <a:noFill/>
        </p:spPr>
        <p:txBody>
          <a:bodyPr lIns="146304" tIns="91440" rIns="146304" bIns="91440" anchor="t" anchorCtr="0"/>
          <a:lstStyle>
            <a:lvl1pPr>
              <a:defRPr sz="5999" spc="-100" baseline="0">
                <a:solidFill>
                  <a:schemeClr val="bg1"/>
                </a:solidFill>
              </a:defRPr>
            </a:lvl1pPr>
          </a:lstStyle>
          <a:p>
            <a:r>
              <a:rPr lang="en-US" dirty="0"/>
              <a:t>Presentation title</a:t>
            </a:r>
          </a:p>
        </p:txBody>
      </p:sp>
    </p:spTree>
    <p:extLst>
      <p:ext uri="{BB962C8B-B14F-4D97-AF65-F5344CB8AC3E}">
        <p14:creationId xmlns:p14="http://schemas.microsoft.com/office/powerpoint/2010/main" val="155765105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9_Title Slide 1">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0" y="1"/>
            <a:ext cx="12527626" cy="7087731"/>
          </a:xfrm>
          <a:prstGeom prst="rect">
            <a:avLst/>
          </a:prstGeom>
        </p:spPr>
      </p:pic>
      <p:sp>
        <p:nvSpPr>
          <p:cNvPr id="6" name="Rectangle 5"/>
          <p:cNvSpPr/>
          <p:nvPr userDrawn="1"/>
        </p:nvSpPr>
        <p:spPr bwMode="auto">
          <a:xfrm>
            <a:off x="282250" y="4872038"/>
            <a:ext cx="3650556" cy="1828800"/>
          </a:xfrm>
          <a:prstGeom prst="rect">
            <a:avLst/>
          </a:prstGeom>
          <a:solidFill>
            <a:srgbClr val="E81123">
              <a:alpha val="8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282183" y="305846"/>
            <a:ext cx="4567630" cy="4566192"/>
          </a:xfrm>
          <a:prstGeom prst="rect">
            <a:avLst/>
          </a:prstGeom>
          <a:solidFill>
            <a:srgbClr val="737373">
              <a:alpha val="8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Text Placeholder 4"/>
          <p:cNvSpPr>
            <a:spLocks noGrp="1"/>
          </p:cNvSpPr>
          <p:nvPr>
            <p:ph type="body" sz="quarter" idx="13" hasCustomPrompt="1"/>
          </p:nvPr>
        </p:nvSpPr>
        <p:spPr>
          <a:xfrm>
            <a:off x="282250" y="4872040"/>
            <a:ext cx="3650557" cy="1828798"/>
          </a:xfrm>
          <a:noFill/>
        </p:spPr>
        <p:txBody>
          <a:bodyPr lIns="146304" tIns="109728" rIns="146304" bIns="109728">
            <a:noAutofit/>
          </a:bodyPr>
          <a:lstStyle>
            <a:lvl1pPr marL="0" indent="0">
              <a:spcBef>
                <a:spcPts val="0"/>
              </a:spcBef>
              <a:buNone/>
              <a:defRPr sz="2400" spc="0" baseline="0">
                <a:solidFill>
                  <a:srgbClr val="FFFFFF"/>
                </a:solidFill>
                <a:latin typeface="+mj-lt"/>
              </a:defRPr>
            </a:lvl1pPr>
          </a:lstStyle>
          <a:p>
            <a:pPr lvl="0"/>
            <a:r>
              <a:rPr lang="en-US" dirty="0"/>
              <a:t>Microsoft Ventures</a:t>
            </a:r>
          </a:p>
          <a:p>
            <a:pPr lvl="0"/>
            <a:r>
              <a:rPr lang="en-US" dirty="0"/>
              <a:t>Speaker Name</a:t>
            </a:r>
          </a:p>
        </p:txBody>
      </p:sp>
      <p:sp>
        <p:nvSpPr>
          <p:cNvPr id="21" name="Title 1"/>
          <p:cNvSpPr>
            <a:spLocks noGrp="1"/>
          </p:cNvSpPr>
          <p:nvPr>
            <p:ph type="title" hasCustomPrompt="1"/>
          </p:nvPr>
        </p:nvSpPr>
        <p:spPr>
          <a:xfrm>
            <a:off x="282184" y="305846"/>
            <a:ext cx="4567630" cy="4566192"/>
          </a:xfrm>
          <a:noFill/>
        </p:spPr>
        <p:txBody>
          <a:bodyPr lIns="146304" tIns="91440" rIns="146304" bIns="91440" anchor="t" anchorCtr="0"/>
          <a:lstStyle>
            <a:lvl1pPr>
              <a:defRPr sz="5999" spc="-100" baseline="0">
                <a:solidFill>
                  <a:schemeClr val="bg1"/>
                </a:solidFill>
              </a:defRPr>
            </a:lvl1pPr>
          </a:lstStyle>
          <a:p>
            <a:r>
              <a:rPr lang="en-US" dirty="0"/>
              <a:t>Presentation title here</a:t>
            </a:r>
          </a:p>
        </p:txBody>
      </p:sp>
      <p:pic>
        <p:nvPicPr>
          <p:cNvPr id="3" name="Picture 2" descr="MSFT_logo_rgb_C-Wht.eps"/>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0216749" y="391662"/>
            <a:ext cx="1771805" cy="382242"/>
          </a:xfrm>
          <a:prstGeom prst="rect">
            <a:avLst/>
          </a:prstGeom>
        </p:spPr>
      </p:pic>
    </p:spTree>
    <p:extLst>
      <p:ext uri="{BB962C8B-B14F-4D97-AF65-F5344CB8AC3E}">
        <p14:creationId xmlns:p14="http://schemas.microsoft.com/office/powerpoint/2010/main" val="4532283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13_Title Slide 1">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0" y="0"/>
            <a:ext cx="12436475" cy="6994525"/>
          </a:xfrm>
          <a:prstGeom prst="rect">
            <a:avLst/>
          </a:prstGeom>
        </p:spPr>
      </p:pic>
      <p:sp>
        <p:nvSpPr>
          <p:cNvPr id="6" name="Rectangle 5"/>
          <p:cNvSpPr/>
          <p:nvPr userDrawn="1"/>
        </p:nvSpPr>
        <p:spPr bwMode="auto">
          <a:xfrm>
            <a:off x="282250" y="4872038"/>
            <a:ext cx="3650556" cy="1828800"/>
          </a:xfrm>
          <a:prstGeom prst="rect">
            <a:avLst/>
          </a:prstGeom>
          <a:solidFill>
            <a:schemeClr val="accent3">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282183" y="305846"/>
            <a:ext cx="4567630" cy="4566192"/>
          </a:xfrm>
          <a:prstGeom prst="rect">
            <a:avLst/>
          </a:prstGeom>
          <a:solidFill>
            <a:srgbClr val="737373">
              <a:alpha val="8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Text Placeholder 4"/>
          <p:cNvSpPr>
            <a:spLocks noGrp="1"/>
          </p:cNvSpPr>
          <p:nvPr>
            <p:ph type="body" sz="quarter" idx="13" hasCustomPrompt="1"/>
          </p:nvPr>
        </p:nvSpPr>
        <p:spPr>
          <a:xfrm>
            <a:off x="282250" y="4872040"/>
            <a:ext cx="3650557" cy="1828798"/>
          </a:xfrm>
          <a:noFill/>
        </p:spPr>
        <p:txBody>
          <a:bodyPr lIns="146304" tIns="109728" rIns="146304" bIns="109728">
            <a:noAutofit/>
          </a:bodyPr>
          <a:lstStyle>
            <a:lvl1pPr marL="0" indent="0">
              <a:spcBef>
                <a:spcPts val="0"/>
              </a:spcBef>
              <a:buNone/>
              <a:defRPr sz="2400" spc="0" baseline="0">
                <a:solidFill>
                  <a:srgbClr val="FFFFFF"/>
                </a:solidFill>
                <a:latin typeface="+mj-lt"/>
              </a:defRPr>
            </a:lvl1pPr>
          </a:lstStyle>
          <a:p>
            <a:pPr lvl="0"/>
            <a:r>
              <a:rPr lang="en-US" dirty="0"/>
              <a:t>Microsoft Ventures</a:t>
            </a:r>
          </a:p>
          <a:p>
            <a:pPr lvl="0"/>
            <a:r>
              <a:rPr lang="en-US" dirty="0"/>
              <a:t>Speaker Name</a:t>
            </a:r>
          </a:p>
        </p:txBody>
      </p:sp>
      <p:sp>
        <p:nvSpPr>
          <p:cNvPr id="21" name="Title 1"/>
          <p:cNvSpPr>
            <a:spLocks noGrp="1"/>
          </p:cNvSpPr>
          <p:nvPr>
            <p:ph type="title" hasCustomPrompt="1"/>
          </p:nvPr>
        </p:nvSpPr>
        <p:spPr>
          <a:xfrm>
            <a:off x="282184" y="305846"/>
            <a:ext cx="4567630" cy="4566192"/>
          </a:xfrm>
          <a:noFill/>
        </p:spPr>
        <p:txBody>
          <a:bodyPr lIns="146304" tIns="91440" rIns="146304" bIns="91440" anchor="t" anchorCtr="0"/>
          <a:lstStyle>
            <a:lvl1pPr>
              <a:defRPr sz="5999" spc="-100" baseline="0">
                <a:solidFill>
                  <a:schemeClr val="bg1"/>
                </a:solidFill>
              </a:defRPr>
            </a:lvl1pPr>
          </a:lstStyle>
          <a:p>
            <a:r>
              <a:rPr lang="en-US" dirty="0"/>
              <a:t>Presentation title here</a:t>
            </a:r>
          </a:p>
        </p:txBody>
      </p:sp>
      <p:pic>
        <p:nvPicPr>
          <p:cNvPr id="3" name="Picture 2" descr="MSFT_logo_rgb_C-Wht.eps"/>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0216749" y="391662"/>
            <a:ext cx="1771805" cy="382242"/>
          </a:xfrm>
          <a:prstGeom prst="rect">
            <a:avLst/>
          </a:prstGeom>
        </p:spPr>
      </p:pic>
    </p:spTree>
    <p:extLst>
      <p:ext uri="{BB962C8B-B14F-4D97-AF65-F5344CB8AC3E}">
        <p14:creationId xmlns:p14="http://schemas.microsoft.com/office/powerpoint/2010/main" val="333303419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7_Title Slide 1">
    <p:spTree>
      <p:nvGrpSpPr>
        <p:cNvPr id="1" name=""/>
        <p:cNvGrpSpPr/>
        <p:nvPr/>
      </p:nvGrpSpPr>
      <p:grpSpPr>
        <a:xfrm>
          <a:off x="0" y="0"/>
          <a:ext cx="0" cy="0"/>
          <a:chOff x="0" y="0"/>
          <a:chExt cx="0" cy="0"/>
        </a:xfrm>
      </p:grpSpPr>
      <p:pic>
        <p:nvPicPr>
          <p:cNvPr id="9" name="Picture 8" descr="MSC13_Jeremy_01.jpg"/>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flipH="1">
            <a:off x="-4" y="1"/>
            <a:ext cx="12511243" cy="7071342"/>
          </a:xfrm>
          <a:prstGeom prst="rect">
            <a:avLst/>
          </a:prstGeom>
        </p:spPr>
      </p:pic>
      <p:sp>
        <p:nvSpPr>
          <p:cNvPr id="10" name="Rectangle 9"/>
          <p:cNvSpPr/>
          <p:nvPr userDrawn="1"/>
        </p:nvSpPr>
        <p:spPr bwMode="auto">
          <a:xfrm>
            <a:off x="754443" y="4408809"/>
            <a:ext cx="4567564" cy="1828800"/>
          </a:xfrm>
          <a:prstGeom prst="rect">
            <a:avLst/>
          </a:prstGeom>
          <a:solidFill>
            <a:srgbClr val="E81123">
              <a:alpha val="8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p:cNvSpPr/>
          <p:nvPr userDrawn="1"/>
        </p:nvSpPr>
        <p:spPr bwMode="auto">
          <a:xfrm>
            <a:off x="754378" y="751656"/>
            <a:ext cx="6402388" cy="3657155"/>
          </a:xfrm>
          <a:prstGeom prst="rect">
            <a:avLst/>
          </a:prstGeom>
          <a:solidFill>
            <a:srgbClr val="737373">
              <a:alpha val="8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Text Placeholder 4"/>
          <p:cNvSpPr>
            <a:spLocks noGrp="1"/>
          </p:cNvSpPr>
          <p:nvPr>
            <p:ph type="body" sz="quarter" idx="13" hasCustomPrompt="1"/>
          </p:nvPr>
        </p:nvSpPr>
        <p:spPr>
          <a:xfrm>
            <a:off x="754442" y="4408811"/>
            <a:ext cx="4567566" cy="1828798"/>
          </a:xfrm>
          <a:noFill/>
        </p:spPr>
        <p:txBody>
          <a:bodyPr lIns="146304" tIns="109728" rIns="146304" bIns="109728">
            <a:noAutofit/>
          </a:bodyPr>
          <a:lstStyle>
            <a:lvl1pPr marL="0" indent="0">
              <a:spcBef>
                <a:spcPts val="0"/>
              </a:spcBef>
              <a:buNone/>
              <a:defRPr sz="2400" spc="0" baseline="0">
                <a:solidFill>
                  <a:srgbClr val="FFFFFF"/>
                </a:solidFill>
                <a:latin typeface="+mj-lt"/>
              </a:defRPr>
            </a:lvl1pPr>
          </a:lstStyle>
          <a:p>
            <a:pPr lvl="0"/>
            <a:r>
              <a:rPr lang="en-US" dirty="0"/>
              <a:t>Microsoft Ventures</a:t>
            </a:r>
          </a:p>
          <a:p>
            <a:pPr lvl="0"/>
            <a:r>
              <a:rPr lang="en-US" dirty="0"/>
              <a:t>Speaker Name</a:t>
            </a:r>
          </a:p>
        </p:txBody>
      </p:sp>
      <p:sp>
        <p:nvSpPr>
          <p:cNvPr id="13" name="Title 1"/>
          <p:cNvSpPr>
            <a:spLocks noGrp="1"/>
          </p:cNvSpPr>
          <p:nvPr>
            <p:ph type="title" hasCustomPrompt="1"/>
          </p:nvPr>
        </p:nvSpPr>
        <p:spPr>
          <a:xfrm>
            <a:off x="754378" y="751655"/>
            <a:ext cx="6402388" cy="3657156"/>
          </a:xfrm>
          <a:noFill/>
        </p:spPr>
        <p:txBody>
          <a:bodyPr lIns="146304" tIns="91440" rIns="146304" bIns="91440" anchor="t" anchorCtr="0"/>
          <a:lstStyle>
            <a:lvl1pPr>
              <a:defRPr sz="5999" spc="-100" baseline="0">
                <a:solidFill>
                  <a:schemeClr val="bg1"/>
                </a:solidFill>
              </a:defRPr>
            </a:lvl1pPr>
          </a:lstStyle>
          <a:p>
            <a:r>
              <a:rPr lang="en-US" dirty="0"/>
              <a:t>Presentation title</a:t>
            </a:r>
          </a:p>
        </p:txBody>
      </p:sp>
      <p:pic>
        <p:nvPicPr>
          <p:cNvPr id="14" name="Picture 13" descr="MSFT_logo_rgb_C-Wht.eps"/>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0216749" y="6158335"/>
            <a:ext cx="1771805" cy="382242"/>
          </a:xfrm>
          <a:prstGeom prst="rect">
            <a:avLst/>
          </a:prstGeom>
        </p:spPr>
      </p:pic>
    </p:spTree>
    <p:extLst>
      <p:ext uri="{BB962C8B-B14F-4D97-AF65-F5344CB8AC3E}">
        <p14:creationId xmlns:p14="http://schemas.microsoft.com/office/powerpoint/2010/main" val="281817089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8_Title Slide 1">
    <p:spTree>
      <p:nvGrpSpPr>
        <p:cNvPr id="1" name=""/>
        <p:cNvGrpSpPr/>
        <p:nvPr/>
      </p:nvGrpSpPr>
      <p:grpSpPr>
        <a:xfrm>
          <a:off x="0" y="0"/>
          <a:ext cx="0" cy="0"/>
          <a:chOff x="0" y="0"/>
          <a:chExt cx="0" cy="0"/>
        </a:xfrm>
      </p:grpSpPr>
      <p:pic>
        <p:nvPicPr>
          <p:cNvPr id="2" name="Picture 1" descr="MSC13_Jeremy_01.jpg"/>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flipH="1">
            <a:off x="-4" y="1"/>
            <a:ext cx="12503050" cy="7087730"/>
          </a:xfrm>
          <a:prstGeom prst="rect">
            <a:avLst/>
          </a:prstGeom>
        </p:spPr>
      </p:pic>
      <p:sp>
        <p:nvSpPr>
          <p:cNvPr id="6" name="Rectangle 5"/>
          <p:cNvSpPr/>
          <p:nvPr userDrawn="1"/>
        </p:nvSpPr>
        <p:spPr bwMode="auto">
          <a:xfrm>
            <a:off x="754443" y="4408809"/>
            <a:ext cx="4567564" cy="1828800"/>
          </a:xfrm>
          <a:prstGeom prst="rect">
            <a:avLst/>
          </a:prstGeom>
          <a:solidFill>
            <a:schemeClr val="accent5">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754378" y="751656"/>
            <a:ext cx="6402388" cy="3657153"/>
          </a:xfrm>
          <a:prstGeom prst="rect">
            <a:avLst/>
          </a:prstGeom>
          <a:solidFill>
            <a:srgbClr val="737373">
              <a:alpha val="8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Text Placeholder 4"/>
          <p:cNvSpPr>
            <a:spLocks noGrp="1"/>
          </p:cNvSpPr>
          <p:nvPr>
            <p:ph type="body" sz="quarter" idx="13" hasCustomPrompt="1"/>
          </p:nvPr>
        </p:nvSpPr>
        <p:spPr>
          <a:xfrm>
            <a:off x="754442" y="4408811"/>
            <a:ext cx="4567566" cy="1828798"/>
          </a:xfrm>
          <a:noFill/>
        </p:spPr>
        <p:txBody>
          <a:bodyPr lIns="146304" tIns="109728" rIns="146304" bIns="109728">
            <a:noAutofit/>
          </a:bodyPr>
          <a:lstStyle>
            <a:lvl1pPr marL="0" indent="0">
              <a:spcBef>
                <a:spcPts val="0"/>
              </a:spcBef>
              <a:buNone/>
              <a:defRPr sz="2400" spc="0" baseline="0">
                <a:solidFill>
                  <a:srgbClr val="FFFFFF"/>
                </a:solidFill>
                <a:latin typeface="+mj-lt"/>
              </a:defRPr>
            </a:lvl1pPr>
          </a:lstStyle>
          <a:p>
            <a:pPr lvl="0"/>
            <a:r>
              <a:rPr lang="en-US" dirty="0"/>
              <a:t>Microsoft Ventures</a:t>
            </a:r>
          </a:p>
          <a:p>
            <a:pPr lvl="0"/>
            <a:r>
              <a:rPr lang="en-US" dirty="0"/>
              <a:t>Speaker Name</a:t>
            </a:r>
          </a:p>
        </p:txBody>
      </p:sp>
      <p:sp>
        <p:nvSpPr>
          <p:cNvPr id="21" name="Title 1"/>
          <p:cNvSpPr>
            <a:spLocks noGrp="1"/>
          </p:cNvSpPr>
          <p:nvPr>
            <p:ph type="title" hasCustomPrompt="1"/>
          </p:nvPr>
        </p:nvSpPr>
        <p:spPr>
          <a:xfrm>
            <a:off x="754378" y="751655"/>
            <a:ext cx="6402388" cy="3657154"/>
          </a:xfrm>
          <a:noFill/>
        </p:spPr>
        <p:txBody>
          <a:bodyPr lIns="146304" tIns="91440" rIns="146304" bIns="91440" anchor="t" anchorCtr="0"/>
          <a:lstStyle>
            <a:lvl1pPr>
              <a:defRPr sz="5999" spc="-100" baseline="0">
                <a:solidFill>
                  <a:schemeClr val="bg1"/>
                </a:solidFill>
              </a:defRPr>
            </a:lvl1pPr>
          </a:lstStyle>
          <a:p>
            <a:r>
              <a:rPr lang="en-US" dirty="0"/>
              <a:t>Presentation title</a:t>
            </a:r>
          </a:p>
        </p:txBody>
      </p:sp>
      <p:pic>
        <p:nvPicPr>
          <p:cNvPr id="3" name="Picture 2" descr="MSFT_logo_rgb_C-Wht.eps"/>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0216749" y="6158335"/>
            <a:ext cx="1771805" cy="382242"/>
          </a:xfrm>
          <a:prstGeom prst="rect">
            <a:avLst/>
          </a:prstGeom>
        </p:spPr>
      </p:pic>
    </p:spTree>
    <p:extLst>
      <p:ext uri="{BB962C8B-B14F-4D97-AF65-F5344CB8AC3E}">
        <p14:creationId xmlns:p14="http://schemas.microsoft.com/office/powerpoint/2010/main" val="61421279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11_Title Slide 1">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flipH="1">
            <a:off x="-1" y="1"/>
            <a:ext cx="12503047" cy="7071343"/>
          </a:xfrm>
          <a:prstGeom prst="rect">
            <a:avLst/>
          </a:prstGeom>
        </p:spPr>
      </p:pic>
      <p:sp>
        <p:nvSpPr>
          <p:cNvPr id="6" name="Rectangle 5"/>
          <p:cNvSpPr/>
          <p:nvPr userDrawn="1"/>
        </p:nvSpPr>
        <p:spPr bwMode="auto">
          <a:xfrm>
            <a:off x="6222109" y="4426444"/>
            <a:ext cx="3657600" cy="1371600"/>
          </a:xfrm>
          <a:prstGeom prst="rect">
            <a:avLst/>
          </a:prstGeom>
          <a:solidFill>
            <a:schemeClr val="accent3">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6218239" y="1217564"/>
            <a:ext cx="5940425" cy="3200687"/>
          </a:xfrm>
          <a:prstGeom prst="rect">
            <a:avLst/>
          </a:prstGeom>
          <a:solidFill>
            <a:srgbClr val="737373">
              <a:alpha val="8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Text Placeholder 4"/>
          <p:cNvSpPr>
            <a:spLocks noGrp="1"/>
          </p:cNvSpPr>
          <p:nvPr>
            <p:ph type="body" sz="quarter" idx="13" hasCustomPrompt="1"/>
          </p:nvPr>
        </p:nvSpPr>
        <p:spPr>
          <a:xfrm>
            <a:off x="6222107" y="4426445"/>
            <a:ext cx="3657600" cy="1371600"/>
          </a:xfrm>
          <a:noFill/>
        </p:spPr>
        <p:txBody>
          <a:bodyPr lIns="146304" tIns="109728" rIns="146304" bIns="109728">
            <a:noAutofit/>
          </a:bodyPr>
          <a:lstStyle>
            <a:lvl1pPr marL="0" indent="0">
              <a:spcBef>
                <a:spcPts val="0"/>
              </a:spcBef>
              <a:buNone/>
              <a:defRPr sz="2400" spc="0" baseline="0">
                <a:solidFill>
                  <a:srgbClr val="FFFFFF"/>
                </a:solidFill>
                <a:latin typeface="+mj-lt"/>
              </a:defRPr>
            </a:lvl1pPr>
          </a:lstStyle>
          <a:p>
            <a:pPr lvl="0"/>
            <a:r>
              <a:rPr lang="en-US" dirty="0"/>
              <a:t>Microsoft Ventures</a:t>
            </a:r>
          </a:p>
          <a:p>
            <a:pPr lvl="0"/>
            <a:r>
              <a:rPr lang="en-US" dirty="0"/>
              <a:t>Speaker Name</a:t>
            </a:r>
          </a:p>
        </p:txBody>
      </p:sp>
      <p:sp>
        <p:nvSpPr>
          <p:cNvPr id="21" name="Title 1"/>
          <p:cNvSpPr>
            <a:spLocks noGrp="1"/>
          </p:cNvSpPr>
          <p:nvPr>
            <p:ph type="title" hasCustomPrompt="1"/>
          </p:nvPr>
        </p:nvSpPr>
        <p:spPr>
          <a:xfrm>
            <a:off x="6218240" y="1217564"/>
            <a:ext cx="5940425" cy="3200687"/>
          </a:xfrm>
          <a:noFill/>
        </p:spPr>
        <p:txBody>
          <a:bodyPr lIns="146304" tIns="91440" rIns="146304" bIns="91440" anchor="t" anchorCtr="0"/>
          <a:lstStyle>
            <a:lvl1pPr>
              <a:defRPr sz="5999" spc="-100" baseline="0">
                <a:solidFill>
                  <a:schemeClr val="bg1"/>
                </a:solidFill>
              </a:defRPr>
            </a:lvl1pPr>
          </a:lstStyle>
          <a:p>
            <a:r>
              <a:rPr lang="en-US" dirty="0"/>
              <a:t>Presentation title here</a:t>
            </a:r>
          </a:p>
        </p:txBody>
      </p:sp>
      <p:pic>
        <p:nvPicPr>
          <p:cNvPr id="3" name="Picture 2" descr="MSFT_logo_rgb_C-Wht.eps"/>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461508" y="6158335"/>
            <a:ext cx="1771805" cy="382242"/>
          </a:xfrm>
          <a:prstGeom prst="rect">
            <a:avLst/>
          </a:prstGeom>
        </p:spPr>
      </p:pic>
    </p:spTree>
    <p:extLst>
      <p:ext uri="{BB962C8B-B14F-4D97-AF65-F5344CB8AC3E}">
        <p14:creationId xmlns:p14="http://schemas.microsoft.com/office/powerpoint/2010/main" val="421583697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12_Title Slide 1">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flipH="1">
            <a:off x="-1" y="1"/>
            <a:ext cx="12503047" cy="7071343"/>
          </a:xfrm>
          <a:prstGeom prst="rect">
            <a:avLst/>
          </a:prstGeom>
        </p:spPr>
      </p:pic>
      <p:sp>
        <p:nvSpPr>
          <p:cNvPr id="6" name="Rectangle 5"/>
          <p:cNvSpPr/>
          <p:nvPr userDrawn="1"/>
        </p:nvSpPr>
        <p:spPr bwMode="auto">
          <a:xfrm>
            <a:off x="6222109" y="4426444"/>
            <a:ext cx="3657600" cy="1371600"/>
          </a:xfrm>
          <a:prstGeom prst="rect">
            <a:avLst/>
          </a:prstGeom>
          <a:solidFill>
            <a:srgbClr val="008A00">
              <a:alpha val="8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6218239" y="1217564"/>
            <a:ext cx="5940425" cy="3200687"/>
          </a:xfrm>
          <a:prstGeom prst="rect">
            <a:avLst/>
          </a:prstGeom>
          <a:solidFill>
            <a:srgbClr val="737373">
              <a:alpha val="8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Text Placeholder 4"/>
          <p:cNvSpPr>
            <a:spLocks noGrp="1"/>
          </p:cNvSpPr>
          <p:nvPr>
            <p:ph type="body" sz="quarter" idx="13" hasCustomPrompt="1"/>
          </p:nvPr>
        </p:nvSpPr>
        <p:spPr>
          <a:xfrm>
            <a:off x="6222107" y="4426445"/>
            <a:ext cx="3657600" cy="1371600"/>
          </a:xfrm>
          <a:noFill/>
        </p:spPr>
        <p:txBody>
          <a:bodyPr lIns="146304" tIns="109728" rIns="146304" bIns="109728">
            <a:noAutofit/>
          </a:bodyPr>
          <a:lstStyle>
            <a:lvl1pPr marL="0" indent="0">
              <a:spcBef>
                <a:spcPts val="0"/>
              </a:spcBef>
              <a:buNone/>
              <a:defRPr sz="2400" spc="0" baseline="0">
                <a:solidFill>
                  <a:srgbClr val="FFFFFF"/>
                </a:solidFill>
                <a:latin typeface="+mj-lt"/>
              </a:defRPr>
            </a:lvl1pPr>
          </a:lstStyle>
          <a:p>
            <a:pPr lvl="0"/>
            <a:r>
              <a:rPr lang="en-US" dirty="0"/>
              <a:t>Microsoft Ventures</a:t>
            </a:r>
          </a:p>
          <a:p>
            <a:pPr lvl="0"/>
            <a:r>
              <a:rPr lang="en-US" dirty="0"/>
              <a:t>Speaker Name</a:t>
            </a:r>
          </a:p>
        </p:txBody>
      </p:sp>
      <p:sp>
        <p:nvSpPr>
          <p:cNvPr id="21" name="Title 1"/>
          <p:cNvSpPr>
            <a:spLocks noGrp="1"/>
          </p:cNvSpPr>
          <p:nvPr>
            <p:ph type="title" hasCustomPrompt="1"/>
          </p:nvPr>
        </p:nvSpPr>
        <p:spPr>
          <a:xfrm>
            <a:off x="6218240" y="1217564"/>
            <a:ext cx="5940425" cy="3200687"/>
          </a:xfrm>
          <a:noFill/>
        </p:spPr>
        <p:txBody>
          <a:bodyPr lIns="146304" tIns="91440" rIns="146304" bIns="91440" anchor="t" anchorCtr="0"/>
          <a:lstStyle>
            <a:lvl1pPr>
              <a:defRPr sz="5999" spc="-100" baseline="0">
                <a:solidFill>
                  <a:schemeClr val="bg1"/>
                </a:solidFill>
              </a:defRPr>
            </a:lvl1pPr>
          </a:lstStyle>
          <a:p>
            <a:r>
              <a:rPr lang="en-US" dirty="0"/>
              <a:t>Presentation title here</a:t>
            </a:r>
          </a:p>
        </p:txBody>
      </p:sp>
      <p:pic>
        <p:nvPicPr>
          <p:cNvPr id="3" name="Picture 2" descr="MSFT_logo_rgb_C-Wht.eps"/>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461508" y="6158335"/>
            <a:ext cx="1771805" cy="382242"/>
          </a:xfrm>
          <a:prstGeom prst="rect">
            <a:avLst/>
          </a:prstGeom>
        </p:spPr>
      </p:pic>
    </p:spTree>
    <p:extLst>
      <p:ext uri="{BB962C8B-B14F-4D97-AF65-F5344CB8AC3E}">
        <p14:creationId xmlns:p14="http://schemas.microsoft.com/office/powerpoint/2010/main" val="30804409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6_Title Slide 1">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l="6504" t="26073" r="10261" b="3839"/>
          <a:stretch/>
        </p:blipFill>
        <p:spPr>
          <a:xfrm>
            <a:off x="0" y="16042"/>
            <a:ext cx="12436475" cy="6966284"/>
          </a:xfrm>
          <a:prstGeom prst="rect">
            <a:avLst/>
          </a:prstGeom>
        </p:spPr>
      </p:pic>
      <p:sp>
        <p:nvSpPr>
          <p:cNvPr id="5" name="Rectangle 4"/>
          <p:cNvSpPr/>
          <p:nvPr userDrawn="1"/>
        </p:nvSpPr>
        <p:spPr bwMode="auto">
          <a:xfrm>
            <a:off x="515400" y="1377606"/>
            <a:ext cx="8230055" cy="2736305"/>
          </a:xfrm>
          <a:prstGeom prst="rect">
            <a:avLst/>
          </a:prstGeom>
          <a:solidFill>
            <a:schemeClr val="tx2">
              <a:alpha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515400" y="4113911"/>
            <a:ext cx="4567564" cy="1371601"/>
          </a:xfrm>
          <a:prstGeom prst="rect">
            <a:avLst/>
          </a:prstGeom>
          <a:solidFill>
            <a:schemeClr val="accent6">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0" name="Picture 19" descr="MSFT_logo_rgb_C-Gray.eps"/>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8745455" y="5776093"/>
            <a:ext cx="1771805" cy="382242"/>
          </a:xfrm>
          <a:prstGeom prst="rect">
            <a:avLst/>
          </a:prstGeom>
        </p:spPr>
      </p:pic>
    </p:spTree>
    <p:extLst>
      <p:ext uri="{BB962C8B-B14F-4D97-AF65-F5344CB8AC3E}">
        <p14:creationId xmlns:p14="http://schemas.microsoft.com/office/powerpoint/2010/main" val="258968305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14_Title Slide 1">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12505667" cy="7212864"/>
          </a:xfrm>
          <a:prstGeom prst="rect">
            <a:avLst/>
          </a:prstGeom>
        </p:spPr>
      </p:pic>
      <p:sp>
        <p:nvSpPr>
          <p:cNvPr id="6" name="Rectangle 5"/>
          <p:cNvSpPr/>
          <p:nvPr userDrawn="1"/>
        </p:nvSpPr>
        <p:spPr bwMode="auto">
          <a:xfrm>
            <a:off x="465378" y="3960730"/>
            <a:ext cx="3657600" cy="13716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461508" y="751850"/>
            <a:ext cx="5940425" cy="3200687"/>
          </a:xfrm>
          <a:prstGeom prst="rect">
            <a:avLst/>
          </a:prstGeom>
          <a:solidFill>
            <a:schemeClr val="accent4">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Text Placeholder 4"/>
          <p:cNvSpPr>
            <a:spLocks noGrp="1"/>
          </p:cNvSpPr>
          <p:nvPr>
            <p:ph type="body" sz="quarter" idx="13" hasCustomPrompt="1"/>
          </p:nvPr>
        </p:nvSpPr>
        <p:spPr>
          <a:xfrm>
            <a:off x="465376" y="3960731"/>
            <a:ext cx="3657600" cy="1371600"/>
          </a:xfrm>
          <a:noFill/>
        </p:spPr>
        <p:txBody>
          <a:bodyPr lIns="146304" tIns="109728" rIns="146304" bIns="109728">
            <a:noAutofit/>
          </a:bodyPr>
          <a:lstStyle>
            <a:lvl1pPr marL="0" indent="0">
              <a:spcBef>
                <a:spcPts val="0"/>
              </a:spcBef>
              <a:buNone/>
              <a:defRPr sz="2400" spc="0" baseline="0">
                <a:solidFill>
                  <a:schemeClr val="accent4"/>
                </a:solidFill>
                <a:latin typeface="+mj-lt"/>
              </a:defRPr>
            </a:lvl1pPr>
          </a:lstStyle>
          <a:p>
            <a:pPr lvl="0"/>
            <a:r>
              <a:rPr lang="en-US" dirty="0"/>
              <a:t>Microsoft Ventures</a:t>
            </a:r>
          </a:p>
          <a:p>
            <a:pPr lvl="0"/>
            <a:r>
              <a:rPr lang="en-US" dirty="0"/>
              <a:t>Speaker Name</a:t>
            </a:r>
          </a:p>
        </p:txBody>
      </p:sp>
      <p:sp>
        <p:nvSpPr>
          <p:cNvPr id="21" name="Title 1"/>
          <p:cNvSpPr>
            <a:spLocks noGrp="1"/>
          </p:cNvSpPr>
          <p:nvPr>
            <p:ph type="title" hasCustomPrompt="1"/>
          </p:nvPr>
        </p:nvSpPr>
        <p:spPr>
          <a:xfrm>
            <a:off x="461509" y="751850"/>
            <a:ext cx="5940425" cy="3200687"/>
          </a:xfrm>
          <a:noFill/>
        </p:spPr>
        <p:txBody>
          <a:bodyPr lIns="146304" tIns="91440" rIns="146304" bIns="91440" anchor="t" anchorCtr="0"/>
          <a:lstStyle>
            <a:lvl1pPr>
              <a:defRPr sz="5999" spc="-100" baseline="0">
                <a:solidFill>
                  <a:schemeClr val="bg1"/>
                </a:solidFill>
              </a:defRPr>
            </a:lvl1pPr>
          </a:lstStyle>
          <a:p>
            <a:r>
              <a:rPr lang="en-US" dirty="0"/>
              <a:t>Presentation title here</a:t>
            </a:r>
          </a:p>
        </p:txBody>
      </p:sp>
      <p:pic>
        <p:nvPicPr>
          <p:cNvPr id="3" name="Picture 2" descr="MSFT_logo_rgb_C-Wht.eps"/>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461508" y="6158335"/>
            <a:ext cx="1771805" cy="382242"/>
          </a:xfrm>
          <a:prstGeom prst="rect">
            <a:avLst/>
          </a:prstGeom>
        </p:spPr>
      </p:pic>
    </p:spTree>
    <p:extLst>
      <p:ext uri="{BB962C8B-B14F-4D97-AF65-F5344CB8AC3E}">
        <p14:creationId xmlns:p14="http://schemas.microsoft.com/office/powerpoint/2010/main" val="181292581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15_Title Slide 1">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64972" y="-79174"/>
            <a:ext cx="13050570" cy="7185430"/>
          </a:xfrm>
          <a:prstGeom prst="rect">
            <a:avLst/>
          </a:prstGeom>
        </p:spPr>
      </p:pic>
      <p:sp>
        <p:nvSpPr>
          <p:cNvPr id="11" name="Rectangle 10"/>
          <p:cNvSpPr/>
          <p:nvPr userDrawn="1"/>
        </p:nvSpPr>
        <p:spPr bwMode="auto">
          <a:xfrm>
            <a:off x="282250" y="3482976"/>
            <a:ext cx="3650556" cy="18288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p:cNvSpPr/>
          <p:nvPr userDrawn="1"/>
        </p:nvSpPr>
        <p:spPr bwMode="auto">
          <a:xfrm>
            <a:off x="277813" y="752741"/>
            <a:ext cx="5029200" cy="27432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Text Placeholder 4"/>
          <p:cNvSpPr>
            <a:spLocks noGrp="1"/>
          </p:cNvSpPr>
          <p:nvPr>
            <p:ph type="body" sz="quarter" idx="13" hasCustomPrompt="1"/>
          </p:nvPr>
        </p:nvSpPr>
        <p:spPr>
          <a:xfrm>
            <a:off x="282250" y="3482978"/>
            <a:ext cx="3650557" cy="1828798"/>
          </a:xfrm>
          <a:noFill/>
        </p:spPr>
        <p:txBody>
          <a:bodyPr lIns="146304" tIns="109728" rIns="146304" bIns="109728">
            <a:noAutofit/>
          </a:bodyPr>
          <a:lstStyle>
            <a:lvl1pPr marL="0" indent="0">
              <a:spcBef>
                <a:spcPts val="0"/>
              </a:spcBef>
              <a:buNone/>
              <a:defRPr sz="2400" spc="0" baseline="0">
                <a:solidFill>
                  <a:srgbClr val="FFFFFF"/>
                </a:solidFill>
                <a:latin typeface="+mj-lt"/>
              </a:defRPr>
            </a:lvl1pPr>
          </a:lstStyle>
          <a:p>
            <a:pPr lvl="0"/>
            <a:r>
              <a:rPr lang="en-US" dirty="0"/>
              <a:t>Microsoft Ventures</a:t>
            </a:r>
          </a:p>
          <a:p>
            <a:pPr lvl="0"/>
            <a:r>
              <a:rPr lang="en-US" dirty="0"/>
              <a:t>Speaker Name</a:t>
            </a:r>
          </a:p>
        </p:txBody>
      </p:sp>
      <p:sp>
        <p:nvSpPr>
          <p:cNvPr id="14" name="Title 1"/>
          <p:cNvSpPr>
            <a:spLocks noGrp="1"/>
          </p:cNvSpPr>
          <p:nvPr>
            <p:ph type="title" hasCustomPrompt="1"/>
          </p:nvPr>
        </p:nvSpPr>
        <p:spPr>
          <a:xfrm>
            <a:off x="277812" y="752741"/>
            <a:ext cx="5029200" cy="2743200"/>
          </a:xfrm>
          <a:noFill/>
        </p:spPr>
        <p:txBody>
          <a:bodyPr lIns="146304" tIns="91440" rIns="146304" bIns="91440" anchor="t" anchorCtr="0"/>
          <a:lstStyle>
            <a:lvl1pPr>
              <a:defRPr sz="5999" spc="-100" baseline="0">
                <a:solidFill>
                  <a:srgbClr val="E81123"/>
                </a:solidFill>
              </a:defRPr>
            </a:lvl1pPr>
          </a:lstStyle>
          <a:p>
            <a:r>
              <a:rPr lang="en-US" dirty="0"/>
              <a:t>Presentation title here</a:t>
            </a:r>
          </a:p>
        </p:txBody>
      </p:sp>
      <p:pic>
        <p:nvPicPr>
          <p:cNvPr id="3" name="Picture 2" descr="MSFT_logo_rgb_C-Wht.eps"/>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487603" y="4815106"/>
            <a:ext cx="1426036" cy="307647"/>
          </a:xfrm>
          <a:prstGeom prst="rect">
            <a:avLst/>
          </a:prstGeom>
        </p:spPr>
      </p:pic>
    </p:spTree>
    <p:extLst>
      <p:ext uri="{BB962C8B-B14F-4D97-AF65-F5344CB8AC3E}">
        <p14:creationId xmlns:p14="http://schemas.microsoft.com/office/powerpoint/2010/main" val="277672365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74702" y="1211287"/>
            <a:ext cx="10058336" cy="2743176"/>
          </a:xfrm>
          <a:prstGeom prst="rect">
            <a:avLst/>
          </a:prstGeom>
          <a:solidFill>
            <a:srgbClr val="E8112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198" spc="-100"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3954464"/>
            <a:ext cx="10058401" cy="1829593"/>
          </a:xfrm>
          <a:noFill/>
        </p:spPr>
        <p:txBody>
          <a:bodyPr lIns="182880" tIns="146304" rIns="182880" bIns="146304">
            <a:noAutofit/>
          </a:bodyPr>
          <a:lstStyle>
            <a:lvl1pPr marL="0" indent="0">
              <a:spcBef>
                <a:spcPts val="0"/>
              </a:spcBef>
              <a:buNone/>
              <a:defRPr sz="3599"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a:t>Speaker Name</a:t>
            </a:r>
          </a:p>
        </p:txBody>
      </p:sp>
      <p:sp>
        <p:nvSpPr>
          <p:cNvPr id="3" name="Footer Placeholder 2"/>
          <p:cNvSpPr>
            <a:spLocks noGrp="1"/>
          </p:cNvSpPr>
          <p:nvPr>
            <p:ph type="ftr" sz="quarter" idx="13"/>
          </p:nvPr>
        </p:nvSpPr>
        <p:spPr/>
        <p:txBody>
          <a:bodyPr/>
          <a:lstStyle/>
          <a:p>
            <a:r>
              <a:rPr lang="en-US">
                <a:solidFill>
                  <a:srgbClr val="000000">
                    <a:tint val="75000"/>
                  </a:srgbClr>
                </a:solidFill>
              </a:rPr>
              <a:t>Microsoft Ventures</a:t>
            </a:r>
            <a:endParaRPr lang="en-US" dirty="0">
              <a:solidFill>
                <a:srgbClr val="000000">
                  <a:tint val="75000"/>
                </a:srgbClr>
              </a:solidFill>
            </a:endParaRPr>
          </a:p>
        </p:txBody>
      </p:sp>
    </p:spTree>
    <p:extLst>
      <p:ext uri="{BB962C8B-B14F-4D97-AF65-F5344CB8AC3E}">
        <p14:creationId xmlns:p14="http://schemas.microsoft.com/office/powerpoint/2010/main" val="169404137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74702" y="1211287"/>
            <a:ext cx="10058336" cy="274317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198" spc="-100" baseline="0">
                <a:gradFill>
                  <a:gsLst>
                    <a:gs pos="5833">
                      <a:srgbClr val="FFFFFF"/>
                    </a:gs>
                    <a:gs pos="18000">
                      <a:srgbClr val="FFFFFF"/>
                    </a:gs>
                  </a:gsLst>
                  <a:lin ang="5400000" scaled="0"/>
                </a:gradFill>
              </a:defRPr>
            </a:lvl1pPr>
          </a:lstStyle>
          <a:p>
            <a:r>
              <a:rPr lang="en-US" dirty="0"/>
              <a:t>Video title</a:t>
            </a:r>
          </a:p>
        </p:txBody>
      </p:sp>
      <p:sp>
        <p:nvSpPr>
          <p:cNvPr id="3" name="Footer Placeholder 2"/>
          <p:cNvSpPr>
            <a:spLocks noGrp="1"/>
          </p:cNvSpPr>
          <p:nvPr>
            <p:ph type="ftr" sz="quarter" idx="10"/>
          </p:nvPr>
        </p:nvSpPr>
        <p:spPr/>
        <p:txBody>
          <a:bodyPr/>
          <a:lstStyle/>
          <a:p>
            <a:r>
              <a:rPr lang="en-US">
                <a:solidFill>
                  <a:srgbClr val="000000">
                    <a:tint val="75000"/>
                  </a:srgbClr>
                </a:solidFill>
              </a:rPr>
              <a:t>Microsoft Ventures</a:t>
            </a:r>
            <a:endParaRPr lang="en-US" dirty="0">
              <a:solidFill>
                <a:srgbClr val="000000">
                  <a:tint val="75000"/>
                </a:srgbClr>
              </a:solidFill>
            </a:endParaRPr>
          </a:p>
        </p:txBody>
      </p:sp>
    </p:spTree>
    <p:extLst>
      <p:ext uri="{BB962C8B-B14F-4D97-AF65-F5344CB8AC3E}">
        <p14:creationId xmlns:p14="http://schemas.microsoft.com/office/powerpoint/2010/main" val="3744686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3_Section Title Accent Color 1">
    <p:bg>
      <p:bgPr>
        <a:solidFill>
          <a:srgbClr val="E8112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831975"/>
          </a:xfrm>
          <a:noFill/>
        </p:spPr>
        <p:txBody>
          <a:bodyPr tIns="91440" bIns="91440" anchor="t" anchorCtr="0"/>
          <a:lstStyle>
            <a:lvl1pPr>
              <a:defRPr sz="8799" spc="-100" baseline="0">
                <a:gradFill>
                  <a:gsLst>
                    <a:gs pos="100000">
                      <a:schemeClr val="tx1"/>
                    </a:gs>
                    <a:gs pos="0">
                      <a:schemeClr val="tx1"/>
                    </a:gs>
                  </a:gsLst>
                  <a:lin ang="5400000" scaled="0"/>
                </a:gradFill>
              </a:defRPr>
            </a:lvl1pPr>
          </a:lstStyle>
          <a:p>
            <a:r>
              <a:rPr lang="en-US" dirty="0"/>
              <a:t>Section title</a:t>
            </a:r>
          </a:p>
        </p:txBody>
      </p:sp>
      <p:sp>
        <p:nvSpPr>
          <p:cNvPr id="3" name="Footer Placeholder 2"/>
          <p:cNvSpPr>
            <a:spLocks noGrp="1"/>
          </p:cNvSpPr>
          <p:nvPr>
            <p:ph type="ftr" sz="quarter" idx="10"/>
          </p:nvPr>
        </p:nvSpPr>
        <p:spPr/>
        <p:txBody>
          <a:bodyPr/>
          <a:lstStyle/>
          <a:p>
            <a:r>
              <a:rPr lang="en-US">
                <a:solidFill>
                  <a:srgbClr val="FFFFFF">
                    <a:tint val="75000"/>
                  </a:srgbClr>
                </a:solidFill>
              </a:rPr>
              <a:t>Microsoft Ventures</a:t>
            </a:r>
            <a:endParaRPr lang="en-US" dirty="0">
              <a:solidFill>
                <a:srgbClr val="FFFFFF">
                  <a:tint val="75000"/>
                </a:srgbClr>
              </a:solidFill>
            </a:endParaRPr>
          </a:p>
        </p:txBody>
      </p:sp>
    </p:spTree>
    <p:extLst>
      <p:ext uri="{BB962C8B-B14F-4D97-AF65-F5344CB8AC3E}">
        <p14:creationId xmlns:p14="http://schemas.microsoft.com/office/powerpoint/2010/main" val="19518026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831975"/>
          </a:xfrm>
          <a:noFill/>
        </p:spPr>
        <p:txBody>
          <a:bodyPr tIns="91440" bIns="91440" anchor="t" anchorCtr="0"/>
          <a:lstStyle>
            <a:lvl1pPr>
              <a:defRPr sz="8799" spc="-100" baseline="0">
                <a:gradFill>
                  <a:gsLst>
                    <a:gs pos="100000">
                      <a:schemeClr val="tx1"/>
                    </a:gs>
                    <a:gs pos="0">
                      <a:schemeClr val="tx1"/>
                    </a:gs>
                  </a:gsLst>
                  <a:lin ang="5400000" scaled="0"/>
                </a:gradFill>
              </a:defRPr>
            </a:lvl1pPr>
          </a:lstStyle>
          <a:p>
            <a:r>
              <a:rPr lang="en-US" dirty="0"/>
              <a:t>Section title</a:t>
            </a:r>
          </a:p>
        </p:txBody>
      </p:sp>
      <p:sp>
        <p:nvSpPr>
          <p:cNvPr id="7" name="Footer Placeholder 6"/>
          <p:cNvSpPr>
            <a:spLocks noGrp="1"/>
          </p:cNvSpPr>
          <p:nvPr>
            <p:ph type="ftr" sz="quarter" idx="10"/>
          </p:nvPr>
        </p:nvSpPr>
        <p:spPr/>
        <p:txBody>
          <a:bodyPr/>
          <a:lstStyle/>
          <a:p>
            <a:r>
              <a:rPr lang="en-US">
                <a:solidFill>
                  <a:srgbClr val="FFFFFF">
                    <a:tint val="75000"/>
                  </a:srgbClr>
                </a:solidFill>
              </a:rPr>
              <a:t>Microsoft Ventures</a:t>
            </a:r>
            <a:endParaRPr lang="en-US" dirty="0">
              <a:solidFill>
                <a:srgbClr val="FFFFFF">
                  <a:tint val="75000"/>
                </a:srgbClr>
              </a:solidFill>
            </a:endParaRPr>
          </a:p>
        </p:txBody>
      </p:sp>
    </p:spTree>
    <p:extLst>
      <p:ext uri="{BB962C8B-B14F-4D97-AF65-F5344CB8AC3E}">
        <p14:creationId xmlns:p14="http://schemas.microsoft.com/office/powerpoint/2010/main" val="24017083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831975"/>
          </a:xfrm>
          <a:noFill/>
        </p:spPr>
        <p:txBody>
          <a:bodyPr tIns="91440" bIns="91440" anchor="t" anchorCtr="0"/>
          <a:lstStyle>
            <a:lvl1pPr>
              <a:defRPr sz="8799" spc="-100" baseline="0">
                <a:gradFill>
                  <a:gsLst>
                    <a:gs pos="100000">
                      <a:schemeClr val="tx1"/>
                    </a:gs>
                    <a:gs pos="0">
                      <a:schemeClr val="tx1"/>
                    </a:gs>
                  </a:gsLst>
                  <a:lin ang="5400000" scaled="0"/>
                </a:gradFill>
              </a:defRPr>
            </a:lvl1pPr>
          </a:lstStyle>
          <a:p>
            <a:r>
              <a:rPr lang="en-US" dirty="0"/>
              <a:t>Section title</a:t>
            </a:r>
          </a:p>
        </p:txBody>
      </p:sp>
      <p:sp>
        <p:nvSpPr>
          <p:cNvPr id="3" name="Footer Placeholder 2"/>
          <p:cNvSpPr>
            <a:spLocks noGrp="1"/>
          </p:cNvSpPr>
          <p:nvPr>
            <p:ph type="ftr" sz="quarter" idx="10"/>
          </p:nvPr>
        </p:nvSpPr>
        <p:spPr/>
        <p:txBody>
          <a:bodyPr/>
          <a:lstStyle/>
          <a:p>
            <a:r>
              <a:rPr lang="en-US">
                <a:solidFill>
                  <a:srgbClr val="FFFFFF">
                    <a:tint val="75000"/>
                  </a:srgbClr>
                </a:solidFill>
              </a:rPr>
              <a:t>Microsoft Ventures</a:t>
            </a:r>
            <a:endParaRPr lang="en-US" dirty="0">
              <a:solidFill>
                <a:srgbClr val="FFFFFF">
                  <a:tint val="75000"/>
                </a:srgbClr>
              </a:solidFill>
            </a:endParaRPr>
          </a:p>
        </p:txBody>
      </p:sp>
    </p:spTree>
    <p:extLst>
      <p:ext uri="{BB962C8B-B14F-4D97-AF65-F5344CB8AC3E}">
        <p14:creationId xmlns:p14="http://schemas.microsoft.com/office/powerpoint/2010/main" val="31763930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831975"/>
          </a:xfrm>
          <a:noFill/>
        </p:spPr>
        <p:txBody>
          <a:bodyPr tIns="91440" bIns="91440" anchor="t" anchorCtr="0"/>
          <a:lstStyle>
            <a:lvl1pPr>
              <a:defRPr sz="8799" spc="-100" baseline="0">
                <a:gradFill>
                  <a:gsLst>
                    <a:gs pos="100000">
                      <a:schemeClr val="tx1"/>
                    </a:gs>
                    <a:gs pos="0">
                      <a:schemeClr val="tx1"/>
                    </a:gs>
                  </a:gsLst>
                  <a:lin ang="5400000" scaled="0"/>
                </a:gradFill>
              </a:defRPr>
            </a:lvl1pPr>
          </a:lstStyle>
          <a:p>
            <a:r>
              <a:rPr lang="en-US" dirty="0"/>
              <a:t>Section title</a:t>
            </a:r>
          </a:p>
        </p:txBody>
      </p:sp>
      <p:sp>
        <p:nvSpPr>
          <p:cNvPr id="3" name="Footer Placeholder 2"/>
          <p:cNvSpPr>
            <a:spLocks noGrp="1"/>
          </p:cNvSpPr>
          <p:nvPr>
            <p:ph type="ftr" sz="quarter" idx="10"/>
          </p:nvPr>
        </p:nvSpPr>
        <p:spPr/>
        <p:txBody>
          <a:bodyPr/>
          <a:lstStyle/>
          <a:p>
            <a:r>
              <a:rPr lang="en-US">
                <a:solidFill>
                  <a:srgbClr val="FFFFFF">
                    <a:tint val="75000"/>
                  </a:srgbClr>
                </a:solidFill>
              </a:rPr>
              <a:t>Microsoft Ventures</a:t>
            </a:r>
            <a:endParaRPr lang="en-US" dirty="0">
              <a:solidFill>
                <a:srgbClr val="FFFFFF">
                  <a:tint val="75000"/>
                </a:srgbClr>
              </a:solidFill>
            </a:endParaRPr>
          </a:p>
        </p:txBody>
      </p:sp>
    </p:spTree>
    <p:extLst>
      <p:ext uri="{BB962C8B-B14F-4D97-AF65-F5344CB8AC3E}">
        <p14:creationId xmlns:p14="http://schemas.microsoft.com/office/powerpoint/2010/main" val="11537298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1_Section Title Accent Color 1">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831975"/>
          </a:xfrm>
          <a:noFill/>
        </p:spPr>
        <p:txBody>
          <a:bodyPr tIns="91440" bIns="91440" anchor="t" anchorCtr="0"/>
          <a:lstStyle>
            <a:lvl1pPr>
              <a:defRPr sz="8799" spc="-100" baseline="0">
                <a:gradFill>
                  <a:gsLst>
                    <a:gs pos="100000">
                      <a:schemeClr val="tx1"/>
                    </a:gs>
                    <a:gs pos="0">
                      <a:schemeClr val="tx1"/>
                    </a:gs>
                  </a:gsLst>
                  <a:lin ang="5400000" scaled="0"/>
                </a:gradFill>
              </a:defRPr>
            </a:lvl1pPr>
          </a:lstStyle>
          <a:p>
            <a:r>
              <a:rPr lang="en-US" dirty="0"/>
              <a:t>Section title</a:t>
            </a:r>
          </a:p>
        </p:txBody>
      </p:sp>
      <p:sp>
        <p:nvSpPr>
          <p:cNvPr id="3" name="Footer Placeholder 2"/>
          <p:cNvSpPr>
            <a:spLocks noGrp="1"/>
          </p:cNvSpPr>
          <p:nvPr>
            <p:ph type="ftr" sz="quarter" idx="10"/>
          </p:nvPr>
        </p:nvSpPr>
        <p:spPr/>
        <p:txBody>
          <a:bodyPr/>
          <a:lstStyle/>
          <a:p>
            <a:r>
              <a:rPr lang="en-US">
                <a:solidFill>
                  <a:srgbClr val="FFFFFF">
                    <a:tint val="75000"/>
                  </a:srgbClr>
                </a:solidFill>
              </a:rPr>
              <a:t>Microsoft Ventures</a:t>
            </a:r>
            <a:endParaRPr lang="en-US" dirty="0">
              <a:solidFill>
                <a:srgbClr val="FFFFFF">
                  <a:tint val="75000"/>
                </a:srgbClr>
              </a:solidFill>
            </a:endParaRPr>
          </a:p>
        </p:txBody>
      </p:sp>
    </p:spTree>
    <p:extLst>
      <p:ext uri="{BB962C8B-B14F-4D97-AF65-F5344CB8AC3E}">
        <p14:creationId xmlns:p14="http://schemas.microsoft.com/office/powerpoint/2010/main" val="29781261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4_Section Title Accent Color 1">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831975"/>
          </a:xfrm>
          <a:noFill/>
        </p:spPr>
        <p:txBody>
          <a:bodyPr tIns="91440" bIns="91440" anchor="t" anchorCtr="0"/>
          <a:lstStyle>
            <a:lvl1pPr>
              <a:defRPr sz="8799" spc="-100" baseline="0">
                <a:gradFill>
                  <a:gsLst>
                    <a:gs pos="100000">
                      <a:schemeClr val="tx1"/>
                    </a:gs>
                    <a:gs pos="0">
                      <a:schemeClr val="tx1"/>
                    </a:gs>
                  </a:gsLst>
                  <a:lin ang="5400000" scaled="0"/>
                </a:gradFill>
              </a:defRPr>
            </a:lvl1pPr>
          </a:lstStyle>
          <a:p>
            <a:r>
              <a:rPr lang="en-US" dirty="0"/>
              <a:t>Section title</a:t>
            </a:r>
          </a:p>
        </p:txBody>
      </p:sp>
      <p:sp>
        <p:nvSpPr>
          <p:cNvPr id="3" name="Footer Placeholder 2"/>
          <p:cNvSpPr>
            <a:spLocks noGrp="1"/>
          </p:cNvSpPr>
          <p:nvPr>
            <p:ph type="ftr" sz="quarter" idx="10"/>
          </p:nvPr>
        </p:nvSpPr>
        <p:spPr/>
        <p:txBody>
          <a:bodyPr/>
          <a:lstStyle/>
          <a:p>
            <a:r>
              <a:rPr lang="en-US">
                <a:solidFill>
                  <a:srgbClr val="FFFFFF">
                    <a:tint val="75000"/>
                  </a:srgbClr>
                </a:solidFill>
              </a:rPr>
              <a:t>Microsoft Ventures</a:t>
            </a:r>
            <a:endParaRPr lang="en-US" dirty="0">
              <a:solidFill>
                <a:srgbClr val="FFFFFF">
                  <a:tint val="75000"/>
                </a:srgbClr>
              </a:solidFill>
            </a:endParaRPr>
          </a:p>
        </p:txBody>
      </p:sp>
    </p:spTree>
    <p:extLst>
      <p:ext uri="{BB962C8B-B14F-4D97-AF65-F5344CB8AC3E}">
        <p14:creationId xmlns:p14="http://schemas.microsoft.com/office/powerpoint/2010/main" val="33400796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9_Title Slide 1">
    <p:spTree>
      <p:nvGrpSpPr>
        <p:cNvPr id="1" name=""/>
        <p:cNvGrpSpPr/>
        <p:nvPr/>
      </p:nvGrpSpPr>
      <p:grpSpPr>
        <a:xfrm>
          <a:off x="0" y="0"/>
          <a:ext cx="0" cy="0"/>
          <a:chOff x="0" y="0"/>
          <a:chExt cx="0" cy="0"/>
        </a:xfrm>
      </p:grpSpPr>
      <p:sp>
        <p:nvSpPr>
          <p:cNvPr id="6" name="Rectangle 5"/>
          <p:cNvSpPr/>
          <p:nvPr userDrawn="1"/>
        </p:nvSpPr>
        <p:spPr bwMode="auto">
          <a:xfrm>
            <a:off x="282250" y="4872038"/>
            <a:ext cx="3650556" cy="1828800"/>
          </a:xfrm>
          <a:prstGeom prst="rect">
            <a:avLst/>
          </a:prstGeom>
          <a:solidFill>
            <a:srgbClr val="E81123">
              <a:alpha val="8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282183" y="305846"/>
            <a:ext cx="4567630" cy="4566192"/>
          </a:xfrm>
          <a:prstGeom prst="rect">
            <a:avLst/>
          </a:prstGeom>
          <a:solidFill>
            <a:srgbClr val="737373">
              <a:alpha val="8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Text Placeholder 4"/>
          <p:cNvSpPr>
            <a:spLocks noGrp="1"/>
          </p:cNvSpPr>
          <p:nvPr>
            <p:ph type="body" sz="quarter" idx="13" hasCustomPrompt="1"/>
          </p:nvPr>
        </p:nvSpPr>
        <p:spPr>
          <a:xfrm>
            <a:off x="282249" y="4872040"/>
            <a:ext cx="3650557" cy="1828798"/>
          </a:xfrm>
          <a:noFill/>
        </p:spPr>
        <p:txBody>
          <a:bodyPr lIns="146304" tIns="109728" rIns="146304" bIns="109728">
            <a:noAutofit/>
          </a:bodyPr>
          <a:lstStyle>
            <a:lvl1pPr marL="0" indent="0">
              <a:spcBef>
                <a:spcPts val="0"/>
              </a:spcBef>
              <a:buNone/>
              <a:defRPr sz="2400" spc="0" baseline="0">
                <a:solidFill>
                  <a:srgbClr val="FFFFFF"/>
                </a:solidFill>
                <a:latin typeface="+mj-lt"/>
              </a:defRPr>
            </a:lvl1pPr>
          </a:lstStyle>
          <a:p>
            <a:pPr lvl="0"/>
            <a:r>
              <a:rPr lang="en-US" dirty="0"/>
              <a:t>Microsoft Ventures</a:t>
            </a:r>
          </a:p>
          <a:p>
            <a:pPr lvl="0"/>
            <a:r>
              <a:rPr lang="en-US" dirty="0"/>
              <a:t>Speaker Name</a:t>
            </a:r>
          </a:p>
        </p:txBody>
      </p:sp>
      <p:sp>
        <p:nvSpPr>
          <p:cNvPr id="21" name="Title 1"/>
          <p:cNvSpPr>
            <a:spLocks noGrp="1"/>
          </p:cNvSpPr>
          <p:nvPr>
            <p:ph type="title" hasCustomPrompt="1"/>
          </p:nvPr>
        </p:nvSpPr>
        <p:spPr>
          <a:xfrm>
            <a:off x="282184" y="305846"/>
            <a:ext cx="4567630" cy="4566192"/>
          </a:xfrm>
          <a:noFill/>
        </p:spPr>
        <p:txBody>
          <a:bodyPr lIns="146304" tIns="91440" rIns="146304" bIns="91440" anchor="t" anchorCtr="0"/>
          <a:lstStyle>
            <a:lvl1pPr>
              <a:defRPr sz="6000" spc="-100" baseline="0">
                <a:solidFill>
                  <a:schemeClr val="bg1"/>
                </a:solidFill>
              </a:defRPr>
            </a:lvl1pPr>
          </a:lstStyle>
          <a:p>
            <a:r>
              <a:rPr lang="en-US" dirty="0"/>
              <a:t>Presentation title here</a:t>
            </a:r>
          </a:p>
        </p:txBody>
      </p:sp>
      <p:pic>
        <p:nvPicPr>
          <p:cNvPr id="3" name="Picture 2" descr="MSFT_logo_rgb_C-Wht.eps"/>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10216748" y="391662"/>
            <a:ext cx="1771805" cy="382242"/>
          </a:xfrm>
          <a:prstGeom prst="rect">
            <a:avLst/>
          </a:prstGeom>
        </p:spPr>
      </p:pic>
    </p:spTree>
    <p:extLst>
      <p:ext uri="{BB962C8B-B14F-4D97-AF65-F5344CB8AC3E}">
        <p14:creationId xmlns:p14="http://schemas.microsoft.com/office/powerpoint/2010/main" val="423802459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2_Section Title Accent Color 1">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831975"/>
          </a:xfrm>
          <a:noFill/>
        </p:spPr>
        <p:txBody>
          <a:bodyPr tIns="91440" bIns="91440" anchor="t" anchorCtr="0"/>
          <a:lstStyle>
            <a:lvl1pPr>
              <a:defRPr sz="8799" spc="-100" baseline="0">
                <a:gradFill>
                  <a:gsLst>
                    <a:gs pos="100000">
                      <a:schemeClr val="tx1"/>
                    </a:gs>
                    <a:gs pos="0">
                      <a:schemeClr val="tx1"/>
                    </a:gs>
                  </a:gsLst>
                  <a:lin ang="5400000" scaled="0"/>
                </a:gradFill>
              </a:defRPr>
            </a:lvl1pPr>
          </a:lstStyle>
          <a:p>
            <a:r>
              <a:rPr lang="en-US" dirty="0"/>
              <a:t>Section title</a:t>
            </a:r>
          </a:p>
        </p:txBody>
      </p:sp>
      <p:sp>
        <p:nvSpPr>
          <p:cNvPr id="3" name="Footer Placeholder 2"/>
          <p:cNvSpPr>
            <a:spLocks noGrp="1"/>
          </p:cNvSpPr>
          <p:nvPr>
            <p:ph type="ftr" sz="quarter" idx="10"/>
          </p:nvPr>
        </p:nvSpPr>
        <p:spPr/>
        <p:txBody>
          <a:bodyPr/>
          <a:lstStyle/>
          <a:p>
            <a:r>
              <a:rPr lang="en-US">
                <a:solidFill>
                  <a:srgbClr val="FFFFFF">
                    <a:tint val="75000"/>
                  </a:srgbClr>
                </a:solidFill>
              </a:rPr>
              <a:t>Microsoft Ventures</a:t>
            </a:r>
            <a:endParaRPr lang="en-US" dirty="0">
              <a:solidFill>
                <a:srgbClr val="FFFFFF">
                  <a:tint val="75000"/>
                </a:srgbClr>
              </a:solidFill>
            </a:endParaRPr>
          </a:p>
        </p:txBody>
      </p:sp>
    </p:spTree>
    <p:extLst>
      <p:ext uri="{BB962C8B-B14F-4D97-AF65-F5344CB8AC3E}">
        <p14:creationId xmlns:p14="http://schemas.microsoft.com/office/powerpoint/2010/main" val="27128830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solidFill>
                  <a:srgbClr val="E81123"/>
                </a:solidFill>
              </a:defRPr>
            </a:lvl1pPr>
            <a:lvl2pPr marL="0" indent="0">
              <a:buFontTx/>
              <a:buNone/>
              <a:defRPr sz="2000">
                <a:ln>
                  <a:noFill/>
                </a:ln>
                <a:solidFill>
                  <a:schemeClr val="tx2"/>
                </a:solidFill>
              </a:defRPr>
            </a:lvl2pPr>
            <a:lvl3pPr marL="228557" indent="0">
              <a:buNone/>
              <a:defRPr>
                <a:ln>
                  <a:noFill/>
                </a:ln>
                <a:solidFill>
                  <a:schemeClr val="tx2"/>
                </a:solidFill>
              </a:defRPr>
            </a:lvl3pPr>
            <a:lvl4pPr marL="457112" indent="0">
              <a:buNone/>
              <a:defRPr>
                <a:ln>
                  <a:noFill/>
                </a:ln>
                <a:solidFill>
                  <a:schemeClr val="tx2"/>
                </a:solidFill>
              </a:defRPr>
            </a:lvl4pPr>
            <a:lvl5pPr marL="685669" indent="0">
              <a:buNone/>
              <a:defRPr>
                <a:ln>
                  <a:noFill/>
                </a:ln>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p:cNvSpPr>
            <a:spLocks noGrp="1"/>
          </p:cNvSpPr>
          <p:nvPr>
            <p:ph type="ftr" sz="quarter" idx="11"/>
          </p:nvPr>
        </p:nvSpPr>
        <p:spPr/>
        <p:txBody>
          <a:bodyPr/>
          <a:lstStyle>
            <a:lvl1pPr>
              <a:defRPr>
                <a:solidFill>
                  <a:srgbClr val="E81123"/>
                </a:solidFill>
              </a:defRPr>
            </a:lvl1pPr>
          </a:lstStyle>
          <a:p>
            <a:r>
              <a:rPr lang="en-US" dirty="0"/>
              <a:t>Microsoft Ventures</a:t>
            </a:r>
          </a:p>
        </p:txBody>
      </p:sp>
    </p:spTree>
    <p:extLst>
      <p:ext uri="{BB962C8B-B14F-4D97-AF65-F5344CB8AC3E}">
        <p14:creationId xmlns:p14="http://schemas.microsoft.com/office/powerpoint/2010/main" val="3024003226"/>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24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solidFill>
                  <a:schemeClr val="accent1"/>
                </a:solidFill>
              </a:defRPr>
            </a:lvl1pPr>
            <a:lvl2pPr marL="0" indent="0">
              <a:buFontTx/>
              <a:buNone/>
              <a:defRPr sz="2000">
                <a:ln>
                  <a:noFill/>
                </a:ln>
                <a:solidFill>
                  <a:schemeClr val="tx2"/>
                </a:solidFill>
              </a:defRPr>
            </a:lvl2pPr>
            <a:lvl3pPr marL="228557" indent="0">
              <a:buNone/>
              <a:defRPr>
                <a:ln>
                  <a:noFill/>
                </a:ln>
                <a:solidFill>
                  <a:schemeClr val="tx2"/>
                </a:solidFill>
              </a:defRPr>
            </a:lvl3pPr>
            <a:lvl4pPr marL="457112" indent="0">
              <a:buNone/>
              <a:defRPr>
                <a:ln>
                  <a:noFill/>
                </a:ln>
                <a:solidFill>
                  <a:schemeClr val="tx2"/>
                </a:solidFill>
              </a:defRPr>
            </a:lvl4pPr>
            <a:lvl5pPr marL="685669" indent="0">
              <a:buNone/>
              <a:defRPr>
                <a:ln>
                  <a:noFill/>
                </a:ln>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p:cNvSpPr>
            <a:spLocks noGrp="1"/>
          </p:cNvSpPr>
          <p:nvPr>
            <p:ph type="ftr" sz="quarter" idx="11"/>
          </p:nvPr>
        </p:nvSpPr>
        <p:spPr/>
        <p:txBody>
          <a:bodyPr/>
          <a:lstStyle>
            <a:lvl1pPr>
              <a:defRPr>
                <a:solidFill>
                  <a:schemeClr val="accent1"/>
                </a:solidFill>
              </a:defRPr>
            </a:lvl1pPr>
          </a:lstStyle>
          <a:p>
            <a:r>
              <a:rPr lang="en-US" dirty="0">
                <a:solidFill>
                  <a:srgbClr val="007233"/>
                </a:solidFill>
              </a:rPr>
              <a:t>Microsoft Ventures</a:t>
            </a:r>
          </a:p>
        </p:txBody>
      </p:sp>
    </p:spTree>
    <p:extLst>
      <p:ext uri="{BB962C8B-B14F-4D97-AF65-F5344CB8AC3E}">
        <p14:creationId xmlns:p14="http://schemas.microsoft.com/office/powerpoint/2010/main" val="1791360814"/>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1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solidFill>
                  <a:schemeClr val="accent2"/>
                </a:solidFill>
              </a:defRPr>
            </a:lvl1pPr>
            <a:lvl2pPr marL="0" indent="0">
              <a:buFontTx/>
              <a:buNone/>
              <a:defRPr sz="2000">
                <a:ln>
                  <a:noFill/>
                </a:ln>
                <a:solidFill>
                  <a:schemeClr val="tx2"/>
                </a:solidFill>
              </a:defRPr>
            </a:lvl2pPr>
            <a:lvl3pPr marL="228557" indent="0">
              <a:buNone/>
              <a:defRPr>
                <a:ln>
                  <a:noFill/>
                </a:ln>
                <a:solidFill>
                  <a:schemeClr val="tx2"/>
                </a:solidFill>
              </a:defRPr>
            </a:lvl3pPr>
            <a:lvl4pPr marL="457112" indent="0">
              <a:buNone/>
              <a:defRPr>
                <a:ln>
                  <a:noFill/>
                </a:ln>
                <a:solidFill>
                  <a:schemeClr val="tx2"/>
                </a:solidFill>
              </a:defRPr>
            </a:lvl4pPr>
            <a:lvl5pPr marL="685669" indent="0">
              <a:buNone/>
              <a:defRPr>
                <a:ln>
                  <a:noFill/>
                </a:ln>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p:cNvSpPr>
            <a:spLocks noGrp="1"/>
          </p:cNvSpPr>
          <p:nvPr>
            <p:ph type="ftr" sz="quarter" idx="11"/>
          </p:nvPr>
        </p:nvSpPr>
        <p:spPr/>
        <p:txBody>
          <a:bodyPr/>
          <a:lstStyle>
            <a:lvl1pPr>
              <a:defRPr>
                <a:solidFill>
                  <a:schemeClr val="accent2"/>
                </a:solidFill>
              </a:defRPr>
            </a:lvl1pPr>
          </a:lstStyle>
          <a:p>
            <a:r>
              <a:rPr lang="en-US" dirty="0">
                <a:solidFill>
                  <a:srgbClr val="442359"/>
                </a:solidFill>
              </a:rPr>
              <a:t>Microsoft Ventures</a:t>
            </a:r>
          </a:p>
        </p:txBody>
      </p:sp>
    </p:spTree>
    <p:extLst>
      <p:ext uri="{BB962C8B-B14F-4D97-AF65-F5344CB8AC3E}">
        <p14:creationId xmlns:p14="http://schemas.microsoft.com/office/powerpoint/2010/main" val="1528927461"/>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2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solidFill>
                  <a:schemeClr val="accent3"/>
                </a:solidFill>
              </a:defRPr>
            </a:lvl1pPr>
            <a:lvl2pPr marL="0" indent="0">
              <a:buFontTx/>
              <a:buNone/>
              <a:defRPr sz="2000">
                <a:ln>
                  <a:noFill/>
                </a:ln>
                <a:solidFill>
                  <a:schemeClr val="tx2"/>
                </a:solidFill>
              </a:defRPr>
            </a:lvl2pPr>
            <a:lvl3pPr marL="228557" indent="0">
              <a:buNone/>
              <a:defRPr>
                <a:ln>
                  <a:noFill/>
                </a:ln>
                <a:solidFill>
                  <a:schemeClr val="tx2"/>
                </a:solidFill>
              </a:defRPr>
            </a:lvl3pPr>
            <a:lvl4pPr marL="457112" indent="0">
              <a:buNone/>
              <a:defRPr>
                <a:ln>
                  <a:noFill/>
                </a:ln>
                <a:solidFill>
                  <a:schemeClr val="tx2"/>
                </a:solidFill>
              </a:defRPr>
            </a:lvl4pPr>
            <a:lvl5pPr marL="685669" indent="0">
              <a:buNone/>
              <a:defRPr>
                <a:ln>
                  <a:noFill/>
                </a:ln>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p:cNvSpPr>
            <a:spLocks noGrp="1"/>
          </p:cNvSpPr>
          <p:nvPr>
            <p:ph type="ftr" sz="quarter" idx="11"/>
          </p:nvPr>
        </p:nvSpPr>
        <p:spPr/>
        <p:txBody>
          <a:bodyPr/>
          <a:lstStyle>
            <a:lvl1pPr>
              <a:defRPr>
                <a:solidFill>
                  <a:schemeClr val="accent3"/>
                </a:solidFill>
              </a:defRPr>
            </a:lvl1pPr>
          </a:lstStyle>
          <a:p>
            <a:r>
              <a:rPr lang="en-US" dirty="0">
                <a:solidFill>
                  <a:srgbClr val="0072C6"/>
                </a:solidFill>
              </a:rPr>
              <a:t>Microsoft Ventures</a:t>
            </a:r>
          </a:p>
        </p:txBody>
      </p:sp>
    </p:spTree>
    <p:extLst>
      <p:ext uri="{BB962C8B-B14F-4D97-AF65-F5344CB8AC3E}">
        <p14:creationId xmlns:p14="http://schemas.microsoft.com/office/powerpoint/2010/main" val="1411047509"/>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3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solidFill>
                  <a:schemeClr val="accent4"/>
                </a:solidFill>
              </a:defRPr>
            </a:lvl1pPr>
            <a:lvl2pPr marL="0" indent="0">
              <a:buFontTx/>
              <a:buNone/>
              <a:defRPr sz="2000">
                <a:ln>
                  <a:noFill/>
                </a:ln>
                <a:solidFill>
                  <a:schemeClr val="tx2"/>
                </a:solidFill>
              </a:defRPr>
            </a:lvl2pPr>
            <a:lvl3pPr marL="228557" indent="0">
              <a:buNone/>
              <a:defRPr>
                <a:ln>
                  <a:noFill/>
                </a:ln>
                <a:solidFill>
                  <a:schemeClr val="tx2"/>
                </a:solidFill>
              </a:defRPr>
            </a:lvl3pPr>
            <a:lvl4pPr marL="457112" indent="0">
              <a:buNone/>
              <a:defRPr>
                <a:ln>
                  <a:noFill/>
                </a:ln>
                <a:solidFill>
                  <a:schemeClr val="tx2"/>
                </a:solidFill>
              </a:defRPr>
            </a:lvl4pPr>
            <a:lvl5pPr marL="685669" indent="0">
              <a:buNone/>
              <a:defRPr>
                <a:ln>
                  <a:noFill/>
                </a:ln>
                <a:solidFill>
                  <a:schemeClr val="tx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p:cNvSpPr>
            <a:spLocks noGrp="1"/>
          </p:cNvSpPr>
          <p:nvPr>
            <p:ph type="ftr" sz="quarter" idx="11"/>
          </p:nvPr>
        </p:nvSpPr>
        <p:spPr/>
        <p:txBody>
          <a:bodyPr/>
          <a:lstStyle>
            <a:lvl1pPr>
              <a:defRPr>
                <a:solidFill>
                  <a:schemeClr val="accent4"/>
                </a:solidFill>
              </a:defRPr>
            </a:lvl1pPr>
          </a:lstStyle>
          <a:p>
            <a:r>
              <a:rPr lang="en-US" dirty="0">
                <a:solidFill>
                  <a:srgbClr val="B4009E"/>
                </a:solidFill>
              </a:rPr>
              <a:t>Microsoft Ventures</a:t>
            </a:r>
          </a:p>
        </p:txBody>
      </p:sp>
    </p:spTree>
    <p:extLst>
      <p:ext uri="{BB962C8B-B14F-4D97-AF65-F5344CB8AC3E}">
        <p14:creationId xmlns:p14="http://schemas.microsoft.com/office/powerpoint/2010/main" val="152431894"/>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4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solidFill>
                  <a:schemeClr val="accent5"/>
                </a:solidFill>
              </a:defRPr>
            </a:lvl1pPr>
            <a:lvl2pPr marL="0" indent="0">
              <a:buFontTx/>
              <a:buNone/>
              <a:defRPr sz="2000">
                <a:ln>
                  <a:noFill/>
                </a:ln>
                <a:solidFill>
                  <a:schemeClr val="tx2"/>
                </a:solidFill>
              </a:defRPr>
            </a:lvl2pPr>
            <a:lvl3pPr marL="228557" indent="0">
              <a:buNone/>
              <a:defRPr>
                <a:ln>
                  <a:noFill/>
                </a:ln>
                <a:solidFill>
                  <a:schemeClr val="tx2"/>
                </a:solidFill>
              </a:defRPr>
            </a:lvl3pPr>
            <a:lvl4pPr marL="457112" indent="0">
              <a:buNone/>
              <a:defRPr>
                <a:ln>
                  <a:noFill/>
                </a:ln>
                <a:solidFill>
                  <a:schemeClr val="tx2"/>
                </a:solidFill>
              </a:defRPr>
            </a:lvl4pPr>
            <a:lvl5pPr marL="685669" indent="0">
              <a:buNone/>
              <a:defRPr>
                <a:ln>
                  <a:noFill/>
                </a:ln>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p:cNvSpPr>
            <a:spLocks noGrp="1"/>
          </p:cNvSpPr>
          <p:nvPr>
            <p:ph type="ftr" sz="quarter" idx="11"/>
          </p:nvPr>
        </p:nvSpPr>
        <p:spPr/>
        <p:txBody>
          <a:bodyPr/>
          <a:lstStyle>
            <a:lvl1pPr>
              <a:defRPr>
                <a:solidFill>
                  <a:schemeClr val="accent5"/>
                </a:solidFill>
              </a:defRPr>
            </a:lvl1pPr>
          </a:lstStyle>
          <a:p>
            <a:r>
              <a:rPr lang="en-US" dirty="0">
                <a:solidFill>
                  <a:srgbClr val="DC3C00"/>
                </a:solidFill>
              </a:rPr>
              <a:t>Microsoft Ventures</a:t>
            </a:r>
          </a:p>
        </p:txBody>
      </p:sp>
    </p:spTree>
    <p:extLst>
      <p:ext uri="{BB962C8B-B14F-4D97-AF65-F5344CB8AC3E}">
        <p14:creationId xmlns:p14="http://schemas.microsoft.com/office/powerpoint/2010/main" val="296787592"/>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5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solidFill>
                  <a:schemeClr val="accent6"/>
                </a:solidFill>
              </a:defRPr>
            </a:lvl1pPr>
            <a:lvl2pPr marL="0" indent="0">
              <a:buFontTx/>
              <a:buNone/>
              <a:defRPr sz="2000">
                <a:ln>
                  <a:noFill/>
                </a:ln>
                <a:solidFill>
                  <a:schemeClr val="tx2"/>
                </a:solidFill>
              </a:defRPr>
            </a:lvl2pPr>
            <a:lvl3pPr marL="228557" indent="0">
              <a:buNone/>
              <a:defRPr>
                <a:ln>
                  <a:noFill/>
                </a:ln>
                <a:solidFill>
                  <a:schemeClr val="tx2"/>
                </a:solidFill>
              </a:defRPr>
            </a:lvl3pPr>
            <a:lvl4pPr marL="457112" indent="0">
              <a:buNone/>
              <a:defRPr>
                <a:ln>
                  <a:noFill/>
                </a:ln>
                <a:solidFill>
                  <a:schemeClr val="tx2"/>
                </a:solidFill>
              </a:defRPr>
            </a:lvl4pPr>
            <a:lvl5pPr marL="685669" indent="0">
              <a:buNone/>
              <a:defRPr>
                <a:ln>
                  <a:noFill/>
                </a:ln>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p:cNvSpPr>
            <a:spLocks noGrp="1"/>
          </p:cNvSpPr>
          <p:nvPr>
            <p:ph type="ftr" sz="quarter" idx="11"/>
          </p:nvPr>
        </p:nvSpPr>
        <p:spPr/>
        <p:txBody>
          <a:bodyPr/>
          <a:lstStyle>
            <a:lvl1pPr>
              <a:defRPr>
                <a:solidFill>
                  <a:schemeClr val="accent6"/>
                </a:solidFill>
              </a:defRPr>
            </a:lvl1pPr>
          </a:lstStyle>
          <a:p>
            <a:r>
              <a:rPr lang="en-US" dirty="0">
                <a:solidFill>
                  <a:srgbClr val="BA141A"/>
                </a:solidFill>
              </a:rPr>
              <a:t>Microsoft Ventures</a:t>
            </a:r>
          </a:p>
        </p:txBody>
      </p:sp>
    </p:spTree>
    <p:extLst>
      <p:ext uri="{BB962C8B-B14F-4D97-AF65-F5344CB8AC3E}">
        <p14:creationId xmlns:p14="http://schemas.microsoft.com/office/powerpoint/2010/main" val="3069227871"/>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6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9" y="1212850"/>
            <a:ext cx="11888787" cy="2097497"/>
          </a:xfrm>
        </p:spPr>
        <p:txBody>
          <a:bodyPr/>
          <a:lstStyle>
            <a:lvl1pPr>
              <a:defRPr>
                <a:solidFill>
                  <a:srgbClr val="E81123"/>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lvl1pPr>
              <a:defRPr>
                <a:solidFill>
                  <a:srgbClr val="E81123"/>
                </a:solidFill>
              </a:defRPr>
            </a:lvl1pPr>
          </a:lstStyle>
          <a:p>
            <a:r>
              <a:rPr lang="en-US" dirty="0"/>
              <a:t>Microsoft Ventures</a:t>
            </a:r>
          </a:p>
        </p:txBody>
      </p:sp>
    </p:spTree>
    <p:extLst>
      <p:ext uri="{BB962C8B-B14F-4D97-AF65-F5344CB8AC3E}">
        <p14:creationId xmlns:p14="http://schemas.microsoft.com/office/powerpoint/2010/main" val="192887744"/>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25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9" y="1212850"/>
            <a:ext cx="11888787" cy="2097497"/>
          </a:xfrm>
        </p:spPr>
        <p:txBody>
          <a:bodyPr/>
          <a:lstStyle>
            <a:lvl1pPr>
              <a:defRPr>
                <a:solidFill>
                  <a:schemeClr val="accent1"/>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lvl1pPr>
              <a:defRPr>
                <a:solidFill>
                  <a:schemeClr val="accent1"/>
                </a:solidFill>
              </a:defRPr>
            </a:lvl1pPr>
          </a:lstStyle>
          <a:p>
            <a:r>
              <a:rPr lang="en-US" dirty="0">
                <a:solidFill>
                  <a:srgbClr val="007233"/>
                </a:solidFill>
              </a:rPr>
              <a:t>Microsoft Ventures</a:t>
            </a:r>
          </a:p>
        </p:txBody>
      </p:sp>
    </p:spTree>
    <p:extLst>
      <p:ext uri="{BB962C8B-B14F-4D97-AF65-F5344CB8AC3E}">
        <p14:creationId xmlns:p14="http://schemas.microsoft.com/office/powerpoint/2010/main" val="1568440036"/>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slideLayout" Target="../slideLayouts/slideLayout63.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61" Type="http://schemas.openxmlformats.org/officeDocument/2006/relationships/slideLayout" Target="../slideLayouts/slideLayout6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78.xml"/><Relationship Id="rId18" Type="http://schemas.openxmlformats.org/officeDocument/2006/relationships/slideLayout" Target="../slideLayouts/slideLayout83.xml"/><Relationship Id="rId26" Type="http://schemas.openxmlformats.org/officeDocument/2006/relationships/slideLayout" Target="../slideLayouts/slideLayout91.xml"/><Relationship Id="rId39" Type="http://schemas.openxmlformats.org/officeDocument/2006/relationships/slideLayout" Target="../slideLayouts/slideLayout104.xml"/><Relationship Id="rId21" Type="http://schemas.openxmlformats.org/officeDocument/2006/relationships/slideLayout" Target="../slideLayouts/slideLayout86.xml"/><Relationship Id="rId34" Type="http://schemas.openxmlformats.org/officeDocument/2006/relationships/slideLayout" Target="../slideLayouts/slideLayout99.xml"/><Relationship Id="rId42" Type="http://schemas.openxmlformats.org/officeDocument/2006/relationships/slideLayout" Target="../slideLayouts/slideLayout107.xml"/><Relationship Id="rId47" Type="http://schemas.openxmlformats.org/officeDocument/2006/relationships/slideLayout" Target="../slideLayouts/slideLayout112.xml"/><Relationship Id="rId50" Type="http://schemas.openxmlformats.org/officeDocument/2006/relationships/slideLayout" Target="../slideLayouts/slideLayout115.xml"/><Relationship Id="rId55" Type="http://schemas.openxmlformats.org/officeDocument/2006/relationships/slideLayout" Target="../slideLayouts/slideLayout120.xml"/><Relationship Id="rId63" Type="http://schemas.openxmlformats.org/officeDocument/2006/relationships/slideLayout" Target="../slideLayouts/slideLayout128.xml"/><Relationship Id="rId7" Type="http://schemas.openxmlformats.org/officeDocument/2006/relationships/slideLayout" Target="../slideLayouts/slideLayout72.xml"/><Relationship Id="rId2" Type="http://schemas.openxmlformats.org/officeDocument/2006/relationships/slideLayout" Target="../slideLayouts/slideLayout67.xml"/><Relationship Id="rId16" Type="http://schemas.openxmlformats.org/officeDocument/2006/relationships/slideLayout" Target="../slideLayouts/slideLayout81.xml"/><Relationship Id="rId29" Type="http://schemas.openxmlformats.org/officeDocument/2006/relationships/slideLayout" Target="../slideLayouts/slideLayout94.xml"/><Relationship Id="rId1" Type="http://schemas.openxmlformats.org/officeDocument/2006/relationships/slideLayout" Target="../slideLayouts/slideLayout66.xml"/><Relationship Id="rId6" Type="http://schemas.openxmlformats.org/officeDocument/2006/relationships/slideLayout" Target="../slideLayouts/slideLayout71.xml"/><Relationship Id="rId11" Type="http://schemas.openxmlformats.org/officeDocument/2006/relationships/slideLayout" Target="../slideLayouts/slideLayout76.xml"/><Relationship Id="rId24" Type="http://schemas.openxmlformats.org/officeDocument/2006/relationships/slideLayout" Target="../slideLayouts/slideLayout89.xml"/><Relationship Id="rId32" Type="http://schemas.openxmlformats.org/officeDocument/2006/relationships/slideLayout" Target="../slideLayouts/slideLayout97.xml"/><Relationship Id="rId37" Type="http://schemas.openxmlformats.org/officeDocument/2006/relationships/slideLayout" Target="../slideLayouts/slideLayout102.xml"/><Relationship Id="rId40" Type="http://schemas.openxmlformats.org/officeDocument/2006/relationships/slideLayout" Target="../slideLayouts/slideLayout105.xml"/><Relationship Id="rId45" Type="http://schemas.openxmlformats.org/officeDocument/2006/relationships/slideLayout" Target="../slideLayouts/slideLayout110.xml"/><Relationship Id="rId53" Type="http://schemas.openxmlformats.org/officeDocument/2006/relationships/slideLayout" Target="../slideLayouts/slideLayout118.xml"/><Relationship Id="rId58" Type="http://schemas.openxmlformats.org/officeDocument/2006/relationships/slideLayout" Target="../slideLayouts/slideLayout123.xml"/><Relationship Id="rId66" Type="http://schemas.openxmlformats.org/officeDocument/2006/relationships/slideLayout" Target="../slideLayouts/slideLayout131.xml"/><Relationship Id="rId5" Type="http://schemas.openxmlformats.org/officeDocument/2006/relationships/slideLayout" Target="../slideLayouts/slideLayout70.xml"/><Relationship Id="rId15" Type="http://schemas.openxmlformats.org/officeDocument/2006/relationships/slideLayout" Target="../slideLayouts/slideLayout80.xml"/><Relationship Id="rId23" Type="http://schemas.openxmlformats.org/officeDocument/2006/relationships/slideLayout" Target="../slideLayouts/slideLayout88.xml"/><Relationship Id="rId28" Type="http://schemas.openxmlformats.org/officeDocument/2006/relationships/slideLayout" Target="../slideLayouts/slideLayout93.xml"/><Relationship Id="rId36" Type="http://schemas.openxmlformats.org/officeDocument/2006/relationships/slideLayout" Target="../slideLayouts/slideLayout101.xml"/><Relationship Id="rId49" Type="http://schemas.openxmlformats.org/officeDocument/2006/relationships/slideLayout" Target="../slideLayouts/slideLayout114.xml"/><Relationship Id="rId57" Type="http://schemas.openxmlformats.org/officeDocument/2006/relationships/slideLayout" Target="../slideLayouts/slideLayout122.xml"/><Relationship Id="rId61" Type="http://schemas.openxmlformats.org/officeDocument/2006/relationships/slideLayout" Target="../slideLayouts/slideLayout126.xml"/><Relationship Id="rId10" Type="http://schemas.openxmlformats.org/officeDocument/2006/relationships/slideLayout" Target="../slideLayouts/slideLayout75.xml"/><Relationship Id="rId19" Type="http://schemas.openxmlformats.org/officeDocument/2006/relationships/slideLayout" Target="../slideLayouts/slideLayout84.xml"/><Relationship Id="rId31" Type="http://schemas.openxmlformats.org/officeDocument/2006/relationships/slideLayout" Target="../slideLayouts/slideLayout96.xml"/><Relationship Id="rId44" Type="http://schemas.openxmlformats.org/officeDocument/2006/relationships/slideLayout" Target="../slideLayouts/slideLayout109.xml"/><Relationship Id="rId52" Type="http://schemas.openxmlformats.org/officeDocument/2006/relationships/slideLayout" Target="../slideLayouts/slideLayout117.xml"/><Relationship Id="rId60" Type="http://schemas.openxmlformats.org/officeDocument/2006/relationships/slideLayout" Target="../slideLayouts/slideLayout125.xml"/><Relationship Id="rId65" Type="http://schemas.openxmlformats.org/officeDocument/2006/relationships/slideLayout" Target="../slideLayouts/slideLayout130.xml"/><Relationship Id="rId4" Type="http://schemas.openxmlformats.org/officeDocument/2006/relationships/slideLayout" Target="../slideLayouts/slideLayout69.xml"/><Relationship Id="rId9" Type="http://schemas.openxmlformats.org/officeDocument/2006/relationships/slideLayout" Target="../slideLayouts/slideLayout74.xml"/><Relationship Id="rId14" Type="http://schemas.openxmlformats.org/officeDocument/2006/relationships/slideLayout" Target="../slideLayouts/slideLayout79.xml"/><Relationship Id="rId22" Type="http://schemas.openxmlformats.org/officeDocument/2006/relationships/slideLayout" Target="../slideLayouts/slideLayout87.xml"/><Relationship Id="rId27" Type="http://schemas.openxmlformats.org/officeDocument/2006/relationships/slideLayout" Target="../slideLayouts/slideLayout92.xml"/><Relationship Id="rId30" Type="http://schemas.openxmlformats.org/officeDocument/2006/relationships/slideLayout" Target="../slideLayouts/slideLayout95.xml"/><Relationship Id="rId35" Type="http://schemas.openxmlformats.org/officeDocument/2006/relationships/slideLayout" Target="../slideLayouts/slideLayout100.xml"/><Relationship Id="rId43" Type="http://schemas.openxmlformats.org/officeDocument/2006/relationships/slideLayout" Target="../slideLayouts/slideLayout108.xml"/><Relationship Id="rId48" Type="http://schemas.openxmlformats.org/officeDocument/2006/relationships/slideLayout" Target="../slideLayouts/slideLayout113.xml"/><Relationship Id="rId56" Type="http://schemas.openxmlformats.org/officeDocument/2006/relationships/slideLayout" Target="../slideLayouts/slideLayout121.xml"/><Relationship Id="rId64" Type="http://schemas.openxmlformats.org/officeDocument/2006/relationships/slideLayout" Target="../slideLayouts/slideLayout129.xml"/><Relationship Id="rId8" Type="http://schemas.openxmlformats.org/officeDocument/2006/relationships/slideLayout" Target="../slideLayouts/slideLayout73.xml"/><Relationship Id="rId51" Type="http://schemas.openxmlformats.org/officeDocument/2006/relationships/slideLayout" Target="../slideLayouts/slideLayout116.xml"/><Relationship Id="rId3" Type="http://schemas.openxmlformats.org/officeDocument/2006/relationships/slideLayout" Target="../slideLayouts/slideLayout68.xml"/><Relationship Id="rId12" Type="http://schemas.openxmlformats.org/officeDocument/2006/relationships/slideLayout" Target="../slideLayouts/slideLayout77.xml"/><Relationship Id="rId17" Type="http://schemas.openxmlformats.org/officeDocument/2006/relationships/slideLayout" Target="../slideLayouts/slideLayout82.xml"/><Relationship Id="rId25" Type="http://schemas.openxmlformats.org/officeDocument/2006/relationships/slideLayout" Target="../slideLayouts/slideLayout90.xml"/><Relationship Id="rId33" Type="http://schemas.openxmlformats.org/officeDocument/2006/relationships/slideLayout" Target="../slideLayouts/slideLayout98.xml"/><Relationship Id="rId38" Type="http://schemas.openxmlformats.org/officeDocument/2006/relationships/slideLayout" Target="../slideLayouts/slideLayout103.xml"/><Relationship Id="rId46" Type="http://schemas.openxmlformats.org/officeDocument/2006/relationships/slideLayout" Target="../slideLayouts/slideLayout111.xml"/><Relationship Id="rId59" Type="http://schemas.openxmlformats.org/officeDocument/2006/relationships/slideLayout" Target="../slideLayouts/slideLayout124.xml"/><Relationship Id="rId67" Type="http://schemas.openxmlformats.org/officeDocument/2006/relationships/theme" Target="../theme/theme2.xml"/><Relationship Id="rId20" Type="http://schemas.openxmlformats.org/officeDocument/2006/relationships/slideLayout" Target="../slideLayouts/slideLayout85.xml"/><Relationship Id="rId41" Type="http://schemas.openxmlformats.org/officeDocument/2006/relationships/slideLayout" Target="../slideLayouts/slideLayout106.xml"/><Relationship Id="rId54" Type="http://schemas.openxmlformats.org/officeDocument/2006/relationships/slideLayout" Target="../slideLayouts/slideLayout119.xml"/><Relationship Id="rId62" Type="http://schemas.openxmlformats.org/officeDocument/2006/relationships/slideLayout" Target="../slideLayouts/slideLayout12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p:cNvSpPr>
            <a:spLocks noGrp="1"/>
          </p:cNvSpPr>
          <p:nvPr>
            <p:ph type="ftr" sz="quarter" idx="3"/>
          </p:nvPr>
        </p:nvSpPr>
        <p:spPr>
          <a:xfrm>
            <a:off x="192710" y="6442381"/>
            <a:ext cx="3937000" cy="37147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dirty="0"/>
              <a:t>Microsoft Ventures</a:t>
            </a:r>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167" r:id="rId1"/>
    <p:sldLayoutId id="2147484183" r:id="rId2"/>
    <p:sldLayoutId id="2147484229" r:id="rId3"/>
    <p:sldLayoutId id="2147484184" r:id="rId4"/>
    <p:sldLayoutId id="2147484185" r:id="rId5"/>
    <p:sldLayoutId id="2147484186" r:id="rId6"/>
    <p:sldLayoutId id="2147484187" r:id="rId7"/>
    <p:sldLayoutId id="2147484188" r:id="rId8"/>
    <p:sldLayoutId id="2147484205" r:id="rId9"/>
    <p:sldLayoutId id="2147484224" r:id="rId10"/>
    <p:sldLayoutId id="2147484203" r:id="rId11"/>
    <p:sldLayoutId id="2147484204" r:id="rId12"/>
    <p:sldLayoutId id="2147484207" r:id="rId13"/>
    <p:sldLayoutId id="2147484208" r:id="rId14"/>
    <p:sldLayoutId id="2147484230" r:id="rId15"/>
    <p:sldLayoutId id="2147484231" r:id="rId16"/>
    <p:sldLayoutId id="2147484105" r:id="rId17"/>
    <p:sldLayoutId id="2147484182" r:id="rId18"/>
    <p:sldLayoutId id="2147484191" r:id="rId19"/>
    <p:sldLayoutId id="2147484130" r:id="rId20"/>
    <p:sldLayoutId id="2147484101" r:id="rId21"/>
    <p:sldLayoutId id="2147484102" r:id="rId22"/>
    <p:sldLayoutId id="2147484189" r:id="rId23"/>
    <p:sldLayoutId id="2147484225" r:id="rId24"/>
    <p:sldLayoutId id="2147484190" r:id="rId25"/>
    <p:sldLayoutId id="2147484087" r:id="rId26"/>
    <p:sldLayoutId id="2147484226" r:id="rId27"/>
    <p:sldLayoutId id="2147484192" r:id="rId28"/>
    <p:sldLayoutId id="2147484193" r:id="rId29"/>
    <p:sldLayoutId id="2147484194" r:id="rId30"/>
    <p:sldLayoutId id="2147484195" r:id="rId31"/>
    <p:sldLayoutId id="2147484196" r:id="rId32"/>
    <p:sldLayoutId id="2147484197" r:id="rId33"/>
    <p:sldLayoutId id="2147484227" r:id="rId34"/>
    <p:sldLayoutId id="2147484198" r:id="rId35"/>
    <p:sldLayoutId id="2147484199" r:id="rId36"/>
    <p:sldLayoutId id="2147484200" r:id="rId37"/>
    <p:sldLayoutId id="2147484201" r:id="rId38"/>
    <p:sldLayoutId id="2147484202" r:id="rId39"/>
    <p:sldLayoutId id="2147484099" r:id="rId40"/>
    <p:sldLayoutId id="2147484089" r:id="rId41"/>
    <p:sldLayoutId id="2147484209" r:id="rId42"/>
    <p:sldLayoutId id="2147484228" r:id="rId43"/>
    <p:sldLayoutId id="2147484211" r:id="rId44"/>
    <p:sldLayoutId id="2147484212" r:id="rId45"/>
    <p:sldLayoutId id="2147484213" r:id="rId46"/>
    <p:sldLayoutId id="2147484214" r:id="rId47"/>
    <p:sldLayoutId id="2147484215" r:id="rId48"/>
    <p:sldLayoutId id="2147484210" r:id="rId49"/>
    <p:sldLayoutId id="2147484216" r:id="rId50"/>
    <p:sldLayoutId id="2147484217" r:id="rId51"/>
    <p:sldLayoutId id="2147484218" r:id="rId52"/>
    <p:sldLayoutId id="2147484219" r:id="rId53"/>
    <p:sldLayoutId id="2147484220" r:id="rId54"/>
    <p:sldLayoutId id="2147484093" r:id="rId55"/>
    <p:sldLayoutId id="2147484127" r:id="rId56"/>
    <p:sldLayoutId id="2147484128" r:id="rId57"/>
    <p:sldLayoutId id="2147484129" r:id="rId58"/>
    <p:sldLayoutId id="2147484221" r:id="rId59"/>
    <p:sldLayoutId id="2147484222" r:id="rId60"/>
    <p:sldLayoutId id="2147484223" r:id="rId61"/>
    <p:sldLayoutId id="2147484094" r:id="rId62"/>
    <p:sldLayoutId id="2147484096" r:id="rId63"/>
    <p:sldLayoutId id="2147484232" r:id="rId64"/>
    <p:sldLayoutId id="2147484235" r:id="rId65"/>
  </p:sldLayoutIdLst>
  <p:transition>
    <p:fade/>
  </p:transition>
  <p:hf sldNum="0" hdr="0" dt="0"/>
  <p:txStyles>
    <p:titleStyle>
      <a:lvl1pPr algn="l" defTabSz="932742" rtl="0" eaLnBrk="1" latinLnBrk="0" hangingPunct="1">
        <a:lnSpc>
          <a:spcPct val="90000"/>
        </a:lnSpc>
        <a:spcBef>
          <a:spcPct val="0"/>
        </a:spcBef>
        <a:buNone/>
        <a:defRPr lang="en-US" sz="6000" b="0" kern="1200" cap="none" spc="-102" baseline="0" dirty="0" smtClean="0">
          <a:ln w="3175">
            <a:noFill/>
          </a:ln>
          <a:solidFill>
            <a:schemeClr val="tx1"/>
          </a:soli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p:cNvSpPr>
            <a:spLocks noGrp="1"/>
          </p:cNvSpPr>
          <p:nvPr>
            <p:ph type="ftr" sz="quarter" idx="3"/>
          </p:nvPr>
        </p:nvSpPr>
        <p:spPr>
          <a:xfrm>
            <a:off x="192711" y="6442382"/>
            <a:ext cx="3937000" cy="371475"/>
          </a:xfrm>
          <a:prstGeom prst="rect">
            <a:avLst/>
          </a:prstGeom>
        </p:spPr>
        <p:txBody>
          <a:bodyPr vert="horz" lIns="91440" tIns="45720" rIns="91440" bIns="45720" rtlCol="0" anchor="ctr"/>
          <a:lstStyle>
            <a:lvl1pPr algn="l">
              <a:defRPr sz="1199">
                <a:solidFill>
                  <a:schemeClr val="tx1">
                    <a:tint val="75000"/>
                  </a:schemeClr>
                </a:solidFill>
              </a:defRPr>
            </a:lvl1pPr>
          </a:lstStyle>
          <a:p>
            <a:pPr defTabSz="932563"/>
            <a:r>
              <a:rPr lang="en-US">
                <a:solidFill>
                  <a:srgbClr val="000000">
                    <a:tint val="75000"/>
                  </a:srgbClr>
                </a:solidFill>
              </a:rPr>
              <a:t>Microsoft Ventures</a:t>
            </a:r>
            <a:endParaRPr lang="en-US" dirty="0">
              <a:solidFill>
                <a:srgbClr val="000000">
                  <a:tint val="75000"/>
                </a:srgbClr>
              </a:solidFill>
            </a:endParaRPr>
          </a:p>
        </p:txBody>
      </p:sp>
    </p:spTree>
    <p:extLst>
      <p:ext uri="{BB962C8B-B14F-4D97-AF65-F5344CB8AC3E}">
        <p14:creationId xmlns:p14="http://schemas.microsoft.com/office/powerpoint/2010/main" val="4100691065"/>
      </p:ext>
    </p:extLst>
  </p:cSld>
  <p:clrMap bg1="lt1" tx1="dk1" bg2="lt2" tx2="dk2" accent1="accent1" accent2="accent2" accent3="accent3" accent4="accent4" accent5="accent5" accent6="accent6" hlink="hlink" folHlink="folHlink"/>
  <p:sldLayoutIdLst>
    <p:sldLayoutId id="2147484237" r:id="rId1"/>
    <p:sldLayoutId id="2147484238" r:id="rId2"/>
    <p:sldLayoutId id="2147484239" r:id="rId3"/>
    <p:sldLayoutId id="2147484240" r:id="rId4"/>
    <p:sldLayoutId id="2147484241" r:id="rId5"/>
    <p:sldLayoutId id="2147484242" r:id="rId6"/>
    <p:sldLayoutId id="2147484243" r:id="rId7"/>
    <p:sldLayoutId id="2147484244" r:id="rId8"/>
    <p:sldLayoutId id="2147484245" r:id="rId9"/>
    <p:sldLayoutId id="2147484246" r:id="rId10"/>
    <p:sldLayoutId id="2147484247" r:id="rId11"/>
    <p:sldLayoutId id="2147484248" r:id="rId12"/>
    <p:sldLayoutId id="2147484249" r:id="rId13"/>
    <p:sldLayoutId id="2147484250" r:id="rId14"/>
    <p:sldLayoutId id="2147484251" r:id="rId15"/>
    <p:sldLayoutId id="2147484252" r:id="rId16"/>
    <p:sldLayoutId id="2147484253" r:id="rId17"/>
    <p:sldLayoutId id="2147484254" r:id="rId18"/>
    <p:sldLayoutId id="2147484255" r:id="rId19"/>
    <p:sldLayoutId id="2147484256" r:id="rId20"/>
    <p:sldLayoutId id="2147484257" r:id="rId21"/>
    <p:sldLayoutId id="2147484258" r:id="rId22"/>
    <p:sldLayoutId id="2147484259" r:id="rId23"/>
    <p:sldLayoutId id="2147484260" r:id="rId24"/>
    <p:sldLayoutId id="2147484261" r:id="rId25"/>
    <p:sldLayoutId id="2147484262" r:id="rId26"/>
    <p:sldLayoutId id="2147484263" r:id="rId27"/>
    <p:sldLayoutId id="2147484264" r:id="rId28"/>
    <p:sldLayoutId id="2147484265" r:id="rId29"/>
    <p:sldLayoutId id="2147484266" r:id="rId30"/>
    <p:sldLayoutId id="2147484267" r:id="rId31"/>
    <p:sldLayoutId id="2147484268" r:id="rId32"/>
    <p:sldLayoutId id="2147484269" r:id="rId33"/>
    <p:sldLayoutId id="2147484270" r:id="rId34"/>
    <p:sldLayoutId id="2147484271" r:id="rId35"/>
    <p:sldLayoutId id="2147484272" r:id="rId36"/>
    <p:sldLayoutId id="2147484273" r:id="rId37"/>
    <p:sldLayoutId id="2147484274" r:id="rId38"/>
    <p:sldLayoutId id="2147484275" r:id="rId39"/>
    <p:sldLayoutId id="2147484276" r:id="rId40"/>
    <p:sldLayoutId id="2147484277" r:id="rId41"/>
    <p:sldLayoutId id="2147484278" r:id="rId42"/>
    <p:sldLayoutId id="2147484279" r:id="rId43"/>
    <p:sldLayoutId id="2147484280" r:id="rId44"/>
    <p:sldLayoutId id="2147484281" r:id="rId45"/>
    <p:sldLayoutId id="2147484282" r:id="rId46"/>
    <p:sldLayoutId id="2147484283" r:id="rId47"/>
    <p:sldLayoutId id="2147484284" r:id="rId48"/>
    <p:sldLayoutId id="2147484285" r:id="rId49"/>
    <p:sldLayoutId id="2147484286" r:id="rId50"/>
    <p:sldLayoutId id="2147484287" r:id="rId51"/>
    <p:sldLayoutId id="2147484288" r:id="rId52"/>
    <p:sldLayoutId id="2147484289" r:id="rId53"/>
    <p:sldLayoutId id="2147484290" r:id="rId54"/>
    <p:sldLayoutId id="2147484291" r:id="rId55"/>
    <p:sldLayoutId id="2147484292" r:id="rId56"/>
    <p:sldLayoutId id="2147484293" r:id="rId57"/>
    <p:sldLayoutId id="2147484294" r:id="rId58"/>
    <p:sldLayoutId id="2147484295" r:id="rId59"/>
    <p:sldLayoutId id="2147484296" r:id="rId60"/>
    <p:sldLayoutId id="2147484297" r:id="rId61"/>
    <p:sldLayoutId id="2147484298" r:id="rId62"/>
    <p:sldLayoutId id="2147484299" r:id="rId63"/>
    <p:sldLayoutId id="2147484300" r:id="rId64"/>
    <p:sldLayoutId id="2147484301" r:id="rId65"/>
    <p:sldLayoutId id="2147484302" r:id="rId66"/>
  </p:sldLayoutIdLst>
  <p:transition>
    <p:fade/>
  </p:transition>
  <p:hf sldNum="0" hdr="0" dt="0"/>
  <p:txStyles>
    <p:titleStyle>
      <a:lvl1pPr algn="l" defTabSz="932563" rtl="0" eaLnBrk="1" latinLnBrk="0" hangingPunct="1">
        <a:lnSpc>
          <a:spcPct val="90000"/>
        </a:lnSpc>
        <a:spcBef>
          <a:spcPct val="0"/>
        </a:spcBef>
        <a:buNone/>
        <a:defRPr lang="en-US" sz="5999" b="0" kern="1200" cap="none" spc="-102" baseline="0" dirty="0" smtClean="0">
          <a:ln w="3175">
            <a:noFill/>
          </a:ln>
          <a:solidFill>
            <a:schemeClr val="tx1"/>
          </a:soli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xml"/><Relationship Id="rId1" Type="http://schemas.openxmlformats.org/officeDocument/2006/relationships/slideLayout" Target="../slideLayouts/slideLayout120.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1.xml.rels><?xml version="1.0" encoding="UTF-8" standalone="yes"?>
<Relationships xmlns="http://schemas.openxmlformats.org/package/2006/relationships"><Relationship Id="rId3" Type="http://schemas.openxmlformats.org/officeDocument/2006/relationships/image" Target="../media/image20.tmp"/><Relationship Id="rId2" Type="http://schemas.openxmlformats.org/officeDocument/2006/relationships/notesSlide" Target="../notesSlides/notesSlide8.xml"/><Relationship Id="rId1" Type="http://schemas.openxmlformats.org/officeDocument/2006/relationships/slideLayout" Target="../slideLayouts/slideLayout2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5.xml"/></Relationships>
</file>

<file path=ppt/slides/_rels/slide15.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1.xml"/><Relationship Id="rId1" Type="http://schemas.openxmlformats.org/officeDocument/2006/relationships/slideLayout" Target="../slideLayouts/slideLayout6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22.png"/></Relationships>
</file>

<file path=ppt/slides/_rels/slide16.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5.xml"/></Relationships>
</file>

<file path=ppt/slides/_rels/slide18.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13.xml"/><Relationship Id="rId1" Type="http://schemas.openxmlformats.org/officeDocument/2006/relationships/slideLayout" Target="../slideLayouts/slideLayout29.xml"/></Relationships>
</file>

<file path=ppt/slides/_rels/slide19.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5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5.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29.xml"/><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9.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9.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2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25.xml.rels><?xml version="1.0" encoding="UTF-8" standalone="yes"?>
<Relationships xmlns="http://schemas.openxmlformats.org/package/2006/relationships"><Relationship Id="rId3" Type="http://schemas.openxmlformats.org/officeDocument/2006/relationships/image" Target="../media/image29.tmp"/><Relationship Id="rId2" Type="http://schemas.openxmlformats.org/officeDocument/2006/relationships/notesSlide" Target="../notesSlides/notesSlide18.xml"/><Relationship Id="rId1" Type="http://schemas.openxmlformats.org/officeDocument/2006/relationships/slideLayout" Target="../slideLayouts/slideLayout2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9.xml"/></Relationships>
</file>

<file path=ppt/slides/_rels/slide27.xml.rels><?xml version="1.0" encoding="UTF-8" standalone="yes"?>
<Relationships xmlns="http://schemas.openxmlformats.org/package/2006/relationships"><Relationship Id="rId2" Type="http://schemas.openxmlformats.org/officeDocument/2006/relationships/hyperlink" Target="https://www.youtube.com/watch?v=J-GVd_HLlps" TargetMode="External"/><Relationship Id="rId1" Type="http://schemas.openxmlformats.org/officeDocument/2006/relationships/slideLayout" Target="../slideLayouts/slideLayout39.xml"/></Relationships>
</file>

<file path=ppt/slides/_rels/slide2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9.xml"/></Relationships>
</file>

<file path=ppt/slides/_rels/slide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9.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39.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1.png"/></Relationships>
</file>

<file path=ppt/slides/_rels/slide32.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22.xml"/><Relationship Id="rId1" Type="http://schemas.openxmlformats.org/officeDocument/2006/relationships/slideLayout" Target="../slideLayouts/slideLayout29.xml"/></Relationships>
</file>

<file path=ppt/slides/_rels/slide3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3.xml"/><Relationship Id="rId1" Type="http://schemas.openxmlformats.org/officeDocument/2006/relationships/slideLayout" Target="../slideLayouts/slideLayout29.xml"/></Relationships>
</file>

<file path=ppt/slides/_rels/slide34.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24.xml"/><Relationship Id="rId1" Type="http://schemas.openxmlformats.org/officeDocument/2006/relationships/slideLayout" Target="../slideLayouts/slideLayout29.xml"/></Relationships>
</file>

<file path=ppt/slides/_rels/slide35.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25.xml"/><Relationship Id="rId1" Type="http://schemas.openxmlformats.org/officeDocument/2006/relationships/slideLayout" Target="../slideLayouts/slideLayout29.xml"/></Relationships>
</file>

<file path=ppt/slides/_rels/slide36.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26.xml"/><Relationship Id="rId1" Type="http://schemas.openxmlformats.org/officeDocument/2006/relationships/slideLayout" Target="../slideLayouts/slideLayout2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9.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9.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9.xml"/></Relationships>
</file>

<file path=ppt/slides/_rels/slide4.xml.rels><?xml version="1.0" encoding="UTF-8" standalone="yes"?>
<Relationships xmlns="http://schemas.openxmlformats.org/package/2006/relationships"><Relationship Id="rId2" Type="http://schemas.openxmlformats.org/officeDocument/2006/relationships/hyperlink" Target="https://www.bing.com/videos/search?q=Show+Me+The+Money+Video+Clip&amp;view=detail&amp;mid=FD4D6F60BE7D61541F6CFD4D6F60BE7D61541F6C&amp;FORM=VIRE" TargetMode="External"/><Relationship Id="rId1" Type="http://schemas.openxmlformats.org/officeDocument/2006/relationships/slideLayout" Target="../slideLayouts/slideLayout64.xml"/></Relationships>
</file>

<file path=ppt/slides/_rels/slide40.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30.xml"/><Relationship Id="rId1" Type="http://schemas.openxmlformats.org/officeDocument/2006/relationships/slideLayout" Target="../slideLayouts/slideLayout26.xml"/></Relationships>
</file>

<file path=ppt/slides/_rels/slide4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1.xml"/><Relationship Id="rId1" Type="http://schemas.openxmlformats.org/officeDocument/2006/relationships/slideLayout" Target="../slideLayouts/slideLayout29.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jpe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9.xml"/></Relationships>
</file>

<file path=ppt/slides/_rels/slide43.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33.xml"/><Relationship Id="rId1" Type="http://schemas.openxmlformats.org/officeDocument/2006/relationships/slideLayout" Target="../slideLayouts/slideLayout26.xml"/></Relationships>
</file>

<file path=ppt/slides/_rels/slide5.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3.xml"/><Relationship Id="rId1" Type="http://schemas.openxmlformats.org/officeDocument/2006/relationships/slideLayout" Target="../slideLayouts/slideLayout55.xml"/></Relationships>
</file>

<file path=ppt/slides/_rels/slide6.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4.xml"/><Relationship Id="rId1" Type="http://schemas.openxmlformats.org/officeDocument/2006/relationships/slideLayout" Target="../slideLayouts/slideLayout28.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29.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29.xml"/></Relationships>
</file>

<file path=ppt/slides/_rels/slide9.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notesSlide" Target="../notesSlides/notesSlide7.xml"/><Relationship Id="rId1" Type="http://schemas.openxmlformats.org/officeDocument/2006/relationships/slideLayout" Target="../slideLayouts/slideLayout2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cstate="email">
            <a:extLst>
              <a:ext uri="{28A0092B-C50C-407E-A947-70E740481C1C}">
                <a14:useLocalDpi xmlns:a14="http://schemas.microsoft.com/office/drawing/2010/main" val="0"/>
              </a:ext>
            </a:extLst>
          </a:blip>
          <a:srcRect/>
          <a:stretch/>
        </p:blipFill>
        <p:spPr>
          <a:xfrm flipH="1">
            <a:off x="1674" y="1808"/>
            <a:ext cx="12434711" cy="6992223"/>
          </a:xfrm>
          <a:prstGeom prst="rect">
            <a:avLst/>
          </a:prstGeom>
        </p:spPr>
      </p:pic>
      <p:sp>
        <p:nvSpPr>
          <p:cNvPr id="9" name="Rectangle 8"/>
          <p:cNvSpPr/>
          <p:nvPr/>
        </p:nvSpPr>
        <p:spPr bwMode="auto">
          <a:xfrm>
            <a:off x="341298" y="3330053"/>
            <a:ext cx="11791562" cy="1681981"/>
          </a:xfrm>
          <a:prstGeom prst="rect">
            <a:avLst/>
          </a:prstGeom>
          <a:solidFill>
            <a:schemeClr val="accent3">
              <a:lumMod val="75000"/>
              <a:alpha val="68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32" tIns="146187" rIns="182732" bIns="146187" numCol="1" spcCol="0" rtlCol="0" fromWordArt="0" anchor="ctr" anchorCtr="0" forceAA="0" compatLnSpc="1">
            <a:prstTxWarp prst="textNoShape">
              <a:avLst/>
            </a:prstTxWarp>
            <a:noAutofit/>
          </a:bodyPr>
          <a:lstStyle/>
          <a:p>
            <a:r>
              <a:rPr lang="en-US" sz="6600"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rPr>
              <a:t>How to move investors to YES?!!</a:t>
            </a:r>
            <a:endParaRPr lang="en-US" sz="6600" dirty="0"/>
          </a:p>
        </p:txBody>
      </p:sp>
      <p:sp>
        <p:nvSpPr>
          <p:cNvPr id="10" name="Rectangle 9"/>
          <p:cNvSpPr/>
          <p:nvPr/>
        </p:nvSpPr>
        <p:spPr>
          <a:xfrm>
            <a:off x="341298" y="5012034"/>
            <a:ext cx="7437926" cy="1347823"/>
          </a:xfrm>
          <a:prstGeom prst="rect">
            <a:avLst/>
          </a:prstGeom>
          <a:solidFill>
            <a:schemeClr val="bg2">
              <a:lumMod val="50000"/>
              <a:alpha val="9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6816" tIns="63408" rIns="126816" bIns="63408" spcCol="0" rtlCol="0" anchor="ctr"/>
          <a:lstStyle/>
          <a:p>
            <a:pPr>
              <a:lnSpc>
                <a:spcPct val="90000"/>
              </a:lnSpc>
              <a:spcAft>
                <a:spcPts val="600"/>
              </a:spcAft>
            </a:pPr>
            <a:r>
              <a:rPr lang="en-US" sz="2800"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rPr>
              <a:t>&lt;name&gt;</a:t>
            </a:r>
          </a:p>
          <a:p>
            <a:pPr>
              <a:lnSpc>
                <a:spcPct val="90000"/>
              </a:lnSpc>
              <a:spcAft>
                <a:spcPts val="600"/>
              </a:spcAft>
            </a:pPr>
            <a:r>
              <a:rPr lang="en-US" sz="2800"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rPr>
              <a:t>&lt;title&gt;</a:t>
            </a:r>
          </a:p>
          <a:p>
            <a:pPr>
              <a:lnSpc>
                <a:spcPct val="90000"/>
              </a:lnSpc>
              <a:spcAft>
                <a:spcPts val="600"/>
              </a:spcAft>
            </a:pPr>
            <a:r>
              <a:rPr lang="en-US" sz="2800"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rPr>
              <a:t>&lt;contact info</a:t>
            </a:r>
            <a:endParaRPr lang="en-US" sz="2800" dirty="0">
              <a:solidFill>
                <a:srgbClr val="FFFFFF"/>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034114579"/>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1663" y="1759952"/>
            <a:ext cx="11889564" cy="917575"/>
          </a:xfrm>
        </p:spPr>
        <p:txBody>
          <a:bodyPr/>
          <a:lstStyle/>
          <a:p>
            <a:r>
              <a:rPr lang="en-US" dirty="0"/>
              <a:t>Does every startup have to raise??</a:t>
            </a:r>
          </a:p>
        </p:txBody>
      </p:sp>
      <p:sp>
        <p:nvSpPr>
          <p:cNvPr id="4" name="Footer Placeholder 3"/>
          <p:cNvSpPr>
            <a:spLocks noGrp="1"/>
          </p:cNvSpPr>
          <p:nvPr>
            <p:ph type="ftr" sz="quarter" idx="11"/>
          </p:nvPr>
        </p:nvSpPr>
        <p:spPr/>
        <p:txBody>
          <a:bodyPr/>
          <a:lstStyle/>
          <a:p>
            <a:r>
              <a:rPr lang="en-US"/>
              <a:t>Microsoft Ventures</a:t>
            </a:r>
            <a:endParaRPr lang="en-US" dirty="0"/>
          </a:p>
        </p:txBody>
      </p:sp>
      <p:sp>
        <p:nvSpPr>
          <p:cNvPr id="5" name="Title 1"/>
          <p:cNvSpPr txBox="1">
            <a:spLocks/>
          </p:cNvSpPr>
          <p:nvPr/>
        </p:nvSpPr>
        <p:spPr>
          <a:xfrm>
            <a:off x="546911" y="3439693"/>
            <a:ext cx="11889564"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6000" b="0" kern="1200" cap="none" spc="-102" baseline="0">
                <a:ln w="3175">
                  <a:noFill/>
                </a:ln>
                <a:solidFill>
                  <a:schemeClr val="tx2"/>
                </a:solidFill>
                <a:effectLst/>
                <a:latin typeface="+mj-lt"/>
                <a:ea typeface="+mn-ea"/>
                <a:cs typeface="Segoe UI" pitchFamily="34" charset="0"/>
              </a:defRPr>
            </a:lvl1pPr>
          </a:lstStyle>
          <a:p>
            <a:r>
              <a:rPr lang="en-US" sz="5400" dirty="0">
                <a:solidFill>
                  <a:schemeClr val="accent3"/>
                </a:solidFill>
              </a:rPr>
              <a:t>NO!!!- not raising is a viable option, but….</a:t>
            </a:r>
          </a:p>
        </p:txBody>
      </p:sp>
    </p:spTree>
    <p:extLst>
      <p:ext uri="{BB962C8B-B14F-4D97-AF65-F5344CB8AC3E}">
        <p14:creationId xmlns:p14="http://schemas.microsoft.com/office/powerpoint/2010/main" val="3892856183"/>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37"/>
          <p:cNvSpPr>
            <a:spLocks noGrp="1"/>
          </p:cNvSpPr>
          <p:nvPr>
            <p:ph type="title"/>
          </p:nvPr>
        </p:nvSpPr>
        <p:spPr/>
        <p:txBody>
          <a:bodyPr>
            <a:noAutofit/>
          </a:bodyPr>
          <a:lstStyle/>
          <a:p>
            <a:pPr algn="ctr"/>
            <a:r>
              <a:rPr lang="en-US" dirty="0">
                <a:solidFill>
                  <a:schemeClr val="bg1"/>
                </a:solidFill>
                <a:latin typeface="Segoe UI Light" panose="020B0502040204020203" pitchFamily="34" charset="0"/>
                <a:cs typeface="Segoe UI Light" panose="020B0502040204020203" pitchFamily="34" charset="0"/>
              </a:rPr>
              <a:t>The flow of ideas, money, and equity</a:t>
            </a:r>
          </a:p>
        </p:txBody>
      </p:sp>
      <p:sp>
        <p:nvSpPr>
          <p:cNvPr id="3" name="Text Placeholder 2"/>
          <p:cNvSpPr>
            <a:spLocks noGrp="1"/>
          </p:cNvSpPr>
          <p:nvPr>
            <p:ph type="body" sz="quarter" idx="10"/>
          </p:nvPr>
        </p:nvSpPr>
        <p:spPr>
          <a:xfrm>
            <a:off x="549275" y="1415499"/>
            <a:ext cx="11887200" cy="5253746"/>
          </a:xfrm>
        </p:spPr>
        <p:txBody>
          <a:bodyPr/>
          <a:lstStyle/>
          <a:p>
            <a:r>
              <a:rPr lang="en-US" sz="3600" dirty="0">
                <a:solidFill>
                  <a:srgbClr val="737373"/>
                </a:solidFill>
              </a:rPr>
              <a:t>Pull yourself up by your bootstrap</a:t>
            </a:r>
          </a:p>
          <a:p>
            <a:r>
              <a:rPr lang="en-US" sz="3600" dirty="0">
                <a:solidFill>
                  <a:srgbClr val="737373"/>
                </a:solidFill>
              </a:rPr>
              <a:t>Lots of advantages:</a:t>
            </a:r>
          </a:p>
          <a:p>
            <a:r>
              <a:rPr lang="en-US" sz="3600" dirty="0">
                <a:solidFill>
                  <a:srgbClr val="737373"/>
                </a:solidFill>
              </a:rPr>
              <a:t>	</a:t>
            </a:r>
            <a:r>
              <a:rPr lang="en-US" sz="3600" dirty="0"/>
              <a:t>keep 100% of your equity </a:t>
            </a:r>
          </a:p>
          <a:p>
            <a:r>
              <a:rPr lang="en-US" sz="3600" dirty="0"/>
              <a:t>	report to no one but yourself </a:t>
            </a:r>
          </a:p>
          <a:p>
            <a:r>
              <a:rPr lang="en-US" sz="3600" dirty="0"/>
              <a:t>	Building for profitability- no cash=no company</a:t>
            </a:r>
          </a:p>
          <a:p>
            <a:r>
              <a:rPr lang="en-US" sz="3600" dirty="0">
                <a:solidFill>
                  <a:srgbClr val="737373"/>
                </a:solidFill>
              </a:rPr>
              <a:t>Once bootstrapped doesn’t mean forever bootstrap</a:t>
            </a:r>
          </a:p>
          <a:p>
            <a:r>
              <a:rPr lang="en-US" sz="3600" dirty="0">
                <a:solidFill>
                  <a:srgbClr val="737373"/>
                </a:solidFill>
              </a:rPr>
              <a:t>Success stories: Pyramid analytics, GitHub etc..</a:t>
            </a:r>
          </a:p>
          <a:p>
            <a:r>
              <a:rPr lang="en-US" sz="5400" dirty="0">
                <a:solidFill>
                  <a:srgbClr val="0070C0"/>
                </a:solidFill>
              </a:rPr>
              <a:t>					But…..</a:t>
            </a:r>
          </a:p>
        </p:txBody>
      </p:sp>
      <p:sp>
        <p:nvSpPr>
          <p:cNvPr id="2" name="TextBox 1"/>
          <p:cNvSpPr txBox="1"/>
          <p:nvPr/>
        </p:nvSpPr>
        <p:spPr>
          <a:xfrm>
            <a:off x="189186" y="92624"/>
            <a:ext cx="12060621" cy="1126462"/>
          </a:xfrm>
          <a:prstGeom prst="rect">
            <a:avLst/>
          </a:prstGeom>
          <a:noFill/>
        </p:spPr>
        <p:txBody>
          <a:bodyPr wrap="square" lIns="182880" tIns="146304" rIns="182880" bIns="146304" rtlCol="0">
            <a:spAutoFit/>
          </a:bodyPr>
          <a:lstStyle/>
          <a:p>
            <a:pPr>
              <a:lnSpc>
                <a:spcPct val="90000"/>
              </a:lnSpc>
              <a:spcAft>
                <a:spcPts val="600"/>
              </a:spcAft>
            </a:pPr>
            <a:r>
              <a:rPr lang="en-US" sz="6000" dirty="0">
                <a:solidFill>
                  <a:schemeClr val="bg1"/>
                </a:solidFill>
                <a:latin typeface="Segoe UI Light" panose="020B0502040204020203" pitchFamily="34" charset="0"/>
                <a:cs typeface="Segoe UI Light" panose="020B0502040204020203" pitchFamily="34" charset="0"/>
              </a:rPr>
              <a:t>The flow of ideas, money, and equity</a:t>
            </a:r>
            <a:endParaRPr lang="en-US" sz="6000"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endParaRPr>
          </a:p>
        </p:txBody>
      </p:sp>
      <p:sp>
        <p:nvSpPr>
          <p:cNvPr id="84" name="TextBox 83"/>
          <p:cNvSpPr txBox="1"/>
          <p:nvPr/>
        </p:nvSpPr>
        <p:spPr>
          <a:xfrm>
            <a:off x="30139" y="233776"/>
            <a:ext cx="12060621" cy="1126462"/>
          </a:xfrm>
          <a:prstGeom prst="rect">
            <a:avLst/>
          </a:prstGeom>
          <a:noFill/>
        </p:spPr>
        <p:txBody>
          <a:bodyPr wrap="square" lIns="182880" tIns="146304" rIns="182880" bIns="146304" rtlCol="0">
            <a:spAutoFit/>
          </a:bodyPr>
          <a:lstStyle/>
          <a:p>
            <a:pPr>
              <a:lnSpc>
                <a:spcPct val="90000"/>
              </a:lnSpc>
              <a:spcAft>
                <a:spcPts val="600"/>
              </a:spcAft>
            </a:pPr>
            <a:r>
              <a:rPr lang="en-US" sz="6000" dirty="0">
                <a:solidFill>
                  <a:srgbClr val="737373"/>
                </a:solidFill>
                <a:latin typeface="Segoe UI Light" panose="020B0502040204020203" pitchFamily="34" charset="0"/>
                <a:cs typeface="Segoe UI Light" panose="020B0502040204020203" pitchFamily="34" charset="0"/>
              </a:rPr>
              <a:t>Bootstrap!!</a:t>
            </a:r>
            <a:endParaRPr lang="en-US" sz="6000" dirty="0">
              <a:solidFill>
                <a:srgbClr val="737373"/>
              </a:solidFill>
              <a:latin typeface="Segoe UI Light" panose="020B0502040204020203" pitchFamily="34" charset="0"/>
              <a:ea typeface="Segoe UI" pitchFamily="34" charset="0"/>
              <a:cs typeface="Segoe UI Light" panose="020B0502040204020203" pitchFamily="34" charset="0"/>
            </a:endParaRPr>
          </a:p>
        </p:txBody>
      </p:sp>
      <p:pic>
        <p:nvPicPr>
          <p:cNvPr id="6" name="Picture 5"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44145" y="655855"/>
            <a:ext cx="3820058" cy="3115110"/>
          </a:xfrm>
          <a:prstGeom prst="rect">
            <a:avLst/>
          </a:prstGeom>
        </p:spPr>
      </p:pic>
    </p:spTree>
    <p:extLst>
      <p:ext uri="{BB962C8B-B14F-4D97-AF65-F5344CB8AC3E}">
        <p14:creationId xmlns:p14="http://schemas.microsoft.com/office/powerpoint/2010/main" val="1178997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1368" y="2680868"/>
            <a:ext cx="11889564" cy="917575"/>
          </a:xfrm>
        </p:spPr>
        <p:txBody>
          <a:bodyPr/>
          <a:lstStyle/>
          <a:p>
            <a:r>
              <a:rPr lang="en-US" dirty="0"/>
              <a:t>So, why the $%^$^ would I raise?</a:t>
            </a:r>
          </a:p>
        </p:txBody>
      </p:sp>
    </p:spTree>
    <p:extLst>
      <p:ext uri="{BB962C8B-B14F-4D97-AF65-F5344CB8AC3E}">
        <p14:creationId xmlns:p14="http://schemas.microsoft.com/office/powerpoint/2010/main" val="662149597"/>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37"/>
          <p:cNvSpPr>
            <a:spLocks noGrp="1"/>
          </p:cNvSpPr>
          <p:nvPr>
            <p:ph type="title"/>
          </p:nvPr>
        </p:nvSpPr>
        <p:spPr/>
        <p:txBody>
          <a:bodyPr>
            <a:noAutofit/>
          </a:bodyPr>
          <a:lstStyle/>
          <a:p>
            <a:pPr algn="ctr"/>
            <a:r>
              <a:rPr lang="en-US" dirty="0">
                <a:solidFill>
                  <a:schemeClr val="bg1"/>
                </a:solidFill>
                <a:latin typeface="Segoe UI Light" panose="020B0502040204020203" pitchFamily="34" charset="0"/>
                <a:cs typeface="Segoe UI Light" panose="020B0502040204020203" pitchFamily="34" charset="0"/>
              </a:rPr>
              <a:t>The flow of ideas, money, and equity</a:t>
            </a:r>
          </a:p>
        </p:txBody>
      </p:sp>
      <p:sp>
        <p:nvSpPr>
          <p:cNvPr id="3" name="Text Placeholder 2"/>
          <p:cNvSpPr>
            <a:spLocks noGrp="1"/>
          </p:cNvSpPr>
          <p:nvPr>
            <p:ph type="body" sz="quarter" idx="10"/>
          </p:nvPr>
        </p:nvSpPr>
        <p:spPr>
          <a:xfrm>
            <a:off x="1431757" y="1501390"/>
            <a:ext cx="11004717" cy="4142673"/>
          </a:xfrm>
        </p:spPr>
        <p:txBody>
          <a:bodyPr/>
          <a:lstStyle/>
          <a:p>
            <a:r>
              <a:rPr lang="en-US" sz="3200" dirty="0">
                <a:solidFill>
                  <a:srgbClr val="0070C0"/>
                </a:solidFill>
              </a:rPr>
              <a:t>Ambition</a:t>
            </a:r>
          </a:p>
          <a:p>
            <a:r>
              <a:rPr lang="en-US" sz="2400" dirty="0">
                <a:solidFill>
                  <a:schemeClr val="tx1"/>
                </a:solidFill>
              </a:rPr>
              <a:t>Reach Global domination is easier with capital and global support</a:t>
            </a:r>
          </a:p>
          <a:p>
            <a:r>
              <a:rPr lang="en-US" sz="3200" dirty="0">
                <a:solidFill>
                  <a:srgbClr val="0070C0"/>
                </a:solidFill>
              </a:rPr>
              <a:t>Growth, Timing </a:t>
            </a:r>
          </a:p>
          <a:p>
            <a:r>
              <a:rPr lang="en-US" sz="2400" dirty="0">
                <a:solidFill>
                  <a:schemeClr val="tx1"/>
                </a:solidFill>
              </a:rPr>
              <a:t>Faster growth enables you to conquer your market ahead of your competition </a:t>
            </a:r>
          </a:p>
          <a:p>
            <a:r>
              <a:rPr lang="en-US" sz="3200" dirty="0">
                <a:solidFill>
                  <a:srgbClr val="0070C0"/>
                </a:solidFill>
              </a:rPr>
              <a:t>Expand Network</a:t>
            </a:r>
          </a:p>
          <a:p>
            <a:r>
              <a:rPr lang="en-US" sz="2400" dirty="0">
                <a:solidFill>
                  <a:schemeClr val="tx1"/>
                </a:solidFill>
              </a:rPr>
              <a:t>Building a business can be very lonely- investors can act as mentors, sparring partners and helpers. Also can open doors and have network and experience…</a:t>
            </a:r>
          </a:p>
          <a:p>
            <a:endParaRPr lang="en-US" sz="2400" dirty="0">
              <a:solidFill>
                <a:schemeClr val="tx1"/>
              </a:solidFill>
            </a:endParaRPr>
          </a:p>
          <a:p>
            <a:r>
              <a:rPr lang="en-US" sz="2800" dirty="0">
                <a:solidFill>
                  <a:schemeClr val="tx1"/>
                </a:solidFill>
              </a:rPr>
              <a:t>Success stories: Google, </a:t>
            </a:r>
            <a:r>
              <a:rPr lang="en-US" sz="2800" dirty="0" err="1">
                <a:solidFill>
                  <a:schemeClr val="tx1"/>
                </a:solidFill>
              </a:rPr>
              <a:t>Waze</a:t>
            </a:r>
            <a:r>
              <a:rPr lang="en-US" sz="2800" dirty="0">
                <a:solidFill>
                  <a:schemeClr val="tx1"/>
                </a:solidFill>
              </a:rPr>
              <a:t>, Facebook, Skype etc…</a:t>
            </a:r>
          </a:p>
        </p:txBody>
      </p:sp>
      <p:sp>
        <p:nvSpPr>
          <p:cNvPr id="2" name="TextBox 1"/>
          <p:cNvSpPr txBox="1"/>
          <p:nvPr/>
        </p:nvSpPr>
        <p:spPr>
          <a:xfrm>
            <a:off x="189186" y="92624"/>
            <a:ext cx="12060621" cy="1126462"/>
          </a:xfrm>
          <a:prstGeom prst="rect">
            <a:avLst/>
          </a:prstGeom>
          <a:noFill/>
        </p:spPr>
        <p:txBody>
          <a:bodyPr wrap="square" lIns="182880" tIns="146304" rIns="182880" bIns="146304" rtlCol="0">
            <a:spAutoFit/>
          </a:bodyPr>
          <a:lstStyle/>
          <a:p>
            <a:pPr>
              <a:lnSpc>
                <a:spcPct val="90000"/>
              </a:lnSpc>
              <a:spcAft>
                <a:spcPts val="600"/>
              </a:spcAft>
            </a:pPr>
            <a:r>
              <a:rPr lang="en-US" sz="6000" dirty="0">
                <a:solidFill>
                  <a:schemeClr val="bg1"/>
                </a:solidFill>
                <a:latin typeface="Segoe UI Light" panose="020B0502040204020203" pitchFamily="34" charset="0"/>
                <a:cs typeface="Segoe UI Light" panose="020B0502040204020203" pitchFamily="34" charset="0"/>
              </a:rPr>
              <a:t>The flow of ideas, money, and equity</a:t>
            </a:r>
            <a:endParaRPr lang="en-US" sz="6000"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endParaRPr>
          </a:p>
        </p:txBody>
      </p:sp>
      <p:sp>
        <p:nvSpPr>
          <p:cNvPr id="84" name="TextBox 83"/>
          <p:cNvSpPr txBox="1"/>
          <p:nvPr/>
        </p:nvSpPr>
        <p:spPr>
          <a:xfrm>
            <a:off x="30139" y="233776"/>
            <a:ext cx="12060621" cy="1126462"/>
          </a:xfrm>
          <a:prstGeom prst="rect">
            <a:avLst/>
          </a:prstGeom>
          <a:noFill/>
        </p:spPr>
        <p:txBody>
          <a:bodyPr wrap="square" lIns="182880" tIns="146304" rIns="182880" bIns="146304" rtlCol="0">
            <a:spAutoFit/>
          </a:bodyPr>
          <a:lstStyle/>
          <a:p>
            <a:pPr>
              <a:lnSpc>
                <a:spcPct val="90000"/>
              </a:lnSpc>
              <a:spcAft>
                <a:spcPts val="600"/>
              </a:spcAft>
            </a:pPr>
            <a:r>
              <a:rPr lang="en-US" sz="6000" dirty="0">
                <a:solidFill>
                  <a:srgbClr val="737373"/>
                </a:solidFill>
                <a:latin typeface="Segoe UI Light" panose="020B0502040204020203" pitchFamily="34" charset="0"/>
                <a:cs typeface="Segoe UI Light" panose="020B0502040204020203" pitchFamily="34" charset="0"/>
              </a:rPr>
              <a:t>Why to raise outside funding? </a:t>
            </a:r>
            <a:endParaRPr lang="en-US" sz="6000" dirty="0">
              <a:solidFill>
                <a:srgbClr val="737373"/>
              </a:solidFill>
              <a:latin typeface="Segoe UI Light" panose="020B0502040204020203" pitchFamily="34" charset="0"/>
              <a:ea typeface="Segoe UI" pitchFamily="34" charset="0"/>
              <a:cs typeface="Segoe UI Light" panose="020B0502040204020203" pitchFamily="34" charset="0"/>
            </a:endParaRPr>
          </a:p>
        </p:txBody>
      </p:sp>
    </p:spTree>
    <p:extLst>
      <p:ext uri="{BB962C8B-B14F-4D97-AF65-F5344CB8AC3E}">
        <p14:creationId xmlns:p14="http://schemas.microsoft.com/office/powerpoint/2010/main" val="23113327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37"/>
          <p:cNvSpPr>
            <a:spLocks noGrp="1"/>
          </p:cNvSpPr>
          <p:nvPr>
            <p:ph type="title"/>
          </p:nvPr>
        </p:nvSpPr>
        <p:spPr>
          <a:xfrm>
            <a:off x="-341390" y="92624"/>
            <a:ext cx="12803681" cy="1351952"/>
          </a:xfrm>
        </p:spPr>
        <p:txBody>
          <a:bodyPr>
            <a:noAutofit/>
          </a:bodyPr>
          <a:lstStyle/>
          <a:p>
            <a:pPr algn="ctr"/>
            <a:r>
              <a:rPr lang="en-US" dirty="0">
                <a:solidFill>
                  <a:schemeClr val="bg1"/>
                </a:solidFill>
                <a:latin typeface="Segoe UI Light" panose="020B0502040204020203" pitchFamily="34" charset="0"/>
                <a:cs typeface="Segoe UI Light" panose="020B0502040204020203" pitchFamily="34" charset="0"/>
              </a:rPr>
              <a:t>The flow of ideas, money, and equity</a:t>
            </a:r>
          </a:p>
        </p:txBody>
      </p:sp>
      <p:sp>
        <p:nvSpPr>
          <p:cNvPr id="2" name="TextBox 1"/>
          <p:cNvSpPr txBox="1"/>
          <p:nvPr/>
        </p:nvSpPr>
        <p:spPr>
          <a:xfrm>
            <a:off x="189186" y="92624"/>
            <a:ext cx="12060621" cy="1126462"/>
          </a:xfrm>
          <a:prstGeom prst="rect">
            <a:avLst/>
          </a:prstGeom>
          <a:noFill/>
        </p:spPr>
        <p:txBody>
          <a:bodyPr wrap="square" lIns="182880" tIns="146304" rIns="182880" bIns="146304" rtlCol="0">
            <a:spAutoFit/>
          </a:bodyPr>
          <a:lstStyle/>
          <a:p>
            <a:pPr>
              <a:lnSpc>
                <a:spcPct val="90000"/>
              </a:lnSpc>
              <a:spcAft>
                <a:spcPts val="600"/>
              </a:spcAft>
            </a:pPr>
            <a:r>
              <a:rPr lang="en-US" sz="6000" dirty="0">
                <a:solidFill>
                  <a:schemeClr val="bg1"/>
                </a:solidFill>
                <a:latin typeface="Segoe UI Light" panose="020B0502040204020203" pitchFamily="34" charset="0"/>
                <a:cs typeface="Segoe UI Light" panose="020B0502040204020203" pitchFamily="34" charset="0"/>
              </a:rPr>
              <a:t>The flow of ideas, money, and equity</a:t>
            </a:r>
            <a:endParaRPr lang="en-US" sz="6000"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endParaRPr>
          </a:p>
        </p:txBody>
      </p:sp>
      <p:sp>
        <p:nvSpPr>
          <p:cNvPr id="84" name="TextBox 83"/>
          <p:cNvSpPr txBox="1"/>
          <p:nvPr/>
        </p:nvSpPr>
        <p:spPr>
          <a:xfrm>
            <a:off x="30139" y="233776"/>
            <a:ext cx="12060621" cy="1126462"/>
          </a:xfrm>
          <a:prstGeom prst="rect">
            <a:avLst/>
          </a:prstGeom>
          <a:noFill/>
        </p:spPr>
        <p:txBody>
          <a:bodyPr wrap="square" lIns="182880" tIns="146304" rIns="182880" bIns="146304" rtlCol="0">
            <a:spAutoFit/>
          </a:bodyPr>
          <a:lstStyle/>
          <a:p>
            <a:pPr>
              <a:lnSpc>
                <a:spcPct val="90000"/>
              </a:lnSpc>
              <a:spcAft>
                <a:spcPts val="600"/>
              </a:spcAft>
            </a:pPr>
            <a:r>
              <a:rPr lang="en-US" sz="6000" dirty="0">
                <a:solidFill>
                  <a:srgbClr val="737373"/>
                </a:solidFill>
                <a:latin typeface="Segoe UI Light" panose="020B0502040204020203" pitchFamily="34" charset="0"/>
                <a:cs typeface="Segoe UI Light" panose="020B0502040204020203" pitchFamily="34" charset="0"/>
              </a:rPr>
              <a:t>Sources Of </a:t>
            </a:r>
            <a:r>
              <a:rPr lang="en-US" sz="6000" dirty="0">
                <a:solidFill>
                  <a:schemeClr val="accent3"/>
                </a:solidFill>
                <a:latin typeface="Segoe UI Light" panose="020B0502040204020203" pitchFamily="34" charset="0"/>
                <a:cs typeface="Segoe UI Light" panose="020B0502040204020203" pitchFamily="34" charset="0"/>
              </a:rPr>
              <a:t>Capital</a:t>
            </a:r>
            <a:endParaRPr lang="en-US" sz="6000" dirty="0">
              <a:solidFill>
                <a:schemeClr val="accent3"/>
              </a:solidFill>
              <a:latin typeface="Segoe UI Light" panose="020B0502040204020203" pitchFamily="34" charset="0"/>
              <a:ea typeface="Segoe UI" pitchFamily="34" charset="0"/>
              <a:cs typeface="Segoe UI Light" panose="020B0502040204020203" pitchFamily="34" charset="0"/>
            </a:endParaRPr>
          </a:p>
        </p:txBody>
      </p:sp>
      <p:sp>
        <p:nvSpPr>
          <p:cNvPr id="3" name="Rectangle 2"/>
          <p:cNvSpPr/>
          <p:nvPr/>
        </p:nvSpPr>
        <p:spPr bwMode="auto">
          <a:xfrm>
            <a:off x="2093494" y="1663932"/>
            <a:ext cx="3549316" cy="49329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solidFill>
                  <a:schemeClr val="tx1"/>
                </a:solidFill>
                <a:ea typeface="Segoe UI" pitchFamily="34" charset="0"/>
                <a:cs typeface="Segoe UI" pitchFamily="34" charset="0"/>
              </a:rPr>
              <a:t>Friends and Family</a:t>
            </a:r>
          </a:p>
        </p:txBody>
      </p:sp>
      <p:sp>
        <p:nvSpPr>
          <p:cNvPr id="13" name="Rectangle 12"/>
          <p:cNvSpPr/>
          <p:nvPr/>
        </p:nvSpPr>
        <p:spPr bwMode="auto">
          <a:xfrm>
            <a:off x="2093494" y="2476665"/>
            <a:ext cx="3549316" cy="49329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solidFill>
                  <a:schemeClr val="tx1"/>
                </a:solidFill>
                <a:ea typeface="Segoe UI" pitchFamily="34" charset="0"/>
                <a:cs typeface="Segoe UI" pitchFamily="34" charset="0"/>
              </a:rPr>
              <a:t>Grants</a:t>
            </a:r>
          </a:p>
        </p:txBody>
      </p:sp>
      <p:sp>
        <p:nvSpPr>
          <p:cNvPr id="14" name="Rectangle 13"/>
          <p:cNvSpPr/>
          <p:nvPr/>
        </p:nvSpPr>
        <p:spPr bwMode="auto">
          <a:xfrm>
            <a:off x="2093494" y="3289398"/>
            <a:ext cx="3549316" cy="49329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solidFill>
                  <a:schemeClr val="tx1"/>
                </a:solidFill>
                <a:ea typeface="Segoe UI" pitchFamily="34" charset="0"/>
                <a:cs typeface="Segoe UI" pitchFamily="34" charset="0"/>
              </a:rPr>
              <a:t>Bank Loans</a:t>
            </a:r>
          </a:p>
        </p:txBody>
      </p:sp>
      <p:sp>
        <p:nvSpPr>
          <p:cNvPr id="15" name="Rectangle 14"/>
          <p:cNvSpPr/>
          <p:nvPr/>
        </p:nvSpPr>
        <p:spPr bwMode="auto">
          <a:xfrm>
            <a:off x="2093494" y="4102131"/>
            <a:ext cx="3549316" cy="49329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solidFill>
                  <a:schemeClr val="tx1"/>
                </a:solidFill>
                <a:ea typeface="Segoe UI" pitchFamily="34" charset="0"/>
                <a:cs typeface="Segoe UI" pitchFamily="34" charset="0"/>
              </a:rPr>
              <a:t>Angels</a:t>
            </a:r>
          </a:p>
        </p:txBody>
      </p:sp>
      <p:sp>
        <p:nvSpPr>
          <p:cNvPr id="16" name="Rectangle 15"/>
          <p:cNvSpPr/>
          <p:nvPr/>
        </p:nvSpPr>
        <p:spPr bwMode="auto">
          <a:xfrm>
            <a:off x="2093494" y="4914864"/>
            <a:ext cx="3549316" cy="49329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solidFill>
                  <a:schemeClr val="tx1"/>
                </a:solidFill>
                <a:ea typeface="Segoe UI" pitchFamily="34" charset="0"/>
                <a:cs typeface="Segoe UI" pitchFamily="34" charset="0"/>
              </a:rPr>
              <a:t>Accelerators</a:t>
            </a:r>
          </a:p>
        </p:txBody>
      </p:sp>
      <p:sp>
        <p:nvSpPr>
          <p:cNvPr id="17" name="Rectangle 16"/>
          <p:cNvSpPr/>
          <p:nvPr/>
        </p:nvSpPr>
        <p:spPr bwMode="auto">
          <a:xfrm>
            <a:off x="2093494" y="5727597"/>
            <a:ext cx="3549316" cy="49329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solidFill>
                  <a:schemeClr val="tx1"/>
                </a:solidFill>
                <a:ea typeface="Segoe UI" pitchFamily="34" charset="0"/>
                <a:cs typeface="Segoe UI" pitchFamily="34" charset="0"/>
              </a:rPr>
              <a:t>Incubators</a:t>
            </a:r>
          </a:p>
        </p:txBody>
      </p:sp>
      <p:sp>
        <p:nvSpPr>
          <p:cNvPr id="18" name="Rectangle 17"/>
          <p:cNvSpPr/>
          <p:nvPr/>
        </p:nvSpPr>
        <p:spPr bwMode="auto">
          <a:xfrm>
            <a:off x="6493041" y="1663932"/>
            <a:ext cx="3549316" cy="49329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solidFill>
                  <a:schemeClr val="tx1"/>
                </a:solidFill>
                <a:ea typeface="Segoe UI" pitchFamily="34" charset="0"/>
                <a:cs typeface="Segoe UI" pitchFamily="34" charset="0"/>
              </a:rPr>
              <a:t>Crowdfunding</a:t>
            </a:r>
          </a:p>
        </p:txBody>
      </p:sp>
      <p:sp>
        <p:nvSpPr>
          <p:cNvPr id="19" name="Rectangle 18"/>
          <p:cNvSpPr/>
          <p:nvPr/>
        </p:nvSpPr>
        <p:spPr bwMode="auto">
          <a:xfrm>
            <a:off x="6493041" y="2476665"/>
            <a:ext cx="3549316" cy="49329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solidFill>
                  <a:schemeClr val="tx1"/>
                </a:solidFill>
                <a:ea typeface="Segoe UI" pitchFamily="34" charset="0"/>
                <a:cs typeface="Segoe UI" pitchFamily="34" charset="0"/>
              </a:rPr>
              <a:t>Seed Funds</a:t>
            </a:r>
          </a:p>
        </p:txBody>
      </p:sp>
      <p:sp>
        <p:nvSpPr>
          <p:cNvPr id="20" name="Rectangle 19"/>
          <p:cNvSpPr/>
          <p:nvPr/>
        </p:nvSpPr>
        <p:spPr bwMode="auto">
          <a:xfrm>
            <a:off x="6493041" y="3289398"/>
            <a:ext cx="3549316" cy="49329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solidFill>
                  <a:schemeClr val="tx1"/>
                </a:solidFill>
                <a:ea typeface="Segoe UI" pitchFamily="34" charset="0"/>
                <a:cs typeface="Segoe UI" pitchFamily="34" charset="0"/>
              </a:rPr>
              <a:t>Venture Capital (VC)</a:t>
            </a:r>
          </a:p>
        </p:txBody>
      </p:sp>
      <p:sp>
        <p:nvSpPr>
          <p:cNvPr id="22" name="Rectangle 21"/>
          <p:cNvSpPr/>
          <p:nvPr/>
        </p:nvSpPr>
        <p:spPr bwMode="auto">
          <a:xfrm>
            <a:off x="6493041" y="4914864"/>
            <a:ext cx="3549316" cy="49329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solidFill>
                  <a:schemeClr val="tx1"/>
                </a:solidFill>
                <a:ea typeface="Segoe UI" pitchFamily="34" charset="0"/>
                <a:cs typeface="Segoe UI" pitchFamily="34" charset="0"/>
              </a:rPr>
              <a:t>Private Equity (PE)</a:t>
            </a:r>
          </a:p>
        </p:txBody>
      </p:sp>
      <p:sp>
        <p:nvSpPr>
          <p:cNvPr id="23" name="Rectangle 22"/>
          <p:cNvSpPr/>
          <p:nvPr/>
        </p:nvSpPr>
        <p:spPr bwMode="auto">
          <a:xfrm>
            <a:off x="6493041" y="4102131"/>
            <a:ext cx="3549316" cy="49329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solidFill>
                  <a:schemeClr val="tx1"/>
                </a:solidFill>
                <a:ea typeface="Segoe UI" pitchFamily="34" charset="0"/>
                <a:cs typeface="Segoe UI" pitchFamily="34" charset="0"/>
              </a:rPr>
              <a:t>Strategic (CVC) </a:t>
            </a:r>
          </a:p>
        </p:txBody>
      </p:sp>
      <p:sp>
        <p:nvSpPr>
          <p:cNvPr id="24" name="Rectangle 23"/>
          <p:cNvSpPr/>
          <p:nvPr/>
        </p:nvSpPr>
        <p:spPr bwMode="auto">
          <a:xfrm>
            <a:off x="6493041" y="5727597"/>
            <a:ext cx="3549316" cy="49329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solidFill>
                  <a:schemeClr val="tx1"/>
                </a:solidFill>
                <a:ea typeface="Segoe UI" pitchFamily="34" charset="0"/>
                <a:cs typeface="Segoe UI" pitchFamily="34" charset="0"/>
              </a:rPr>
              <a:t>Public Market</a:t>
            </a:r>
          </a:p>
        </p:txBody>
      </p:sp>
      <p:grpSp>
        <p:nvGrpSpPr>
          <p:cNvPr id="6" name="Group 5"/>
          <p:cNvGrpSpPr/>
          <p:nvPr/>
        </p:nvGrpSpPr>
        <p:grpSpPr>
          <a:xfrm>
            <a:off x="6400800" y="4728411"/>
            <a:ext cx="5849007" cy="1732547"/>
            <a:chOff x="6400800" y="4728411"/>
            <a:chExt cx="5849007" cy="1852863"/>
          </a:xfrm>
        </p:grpSpPr>
        <p:sp>
          <p:nvSpPr>
            <p:cNvPr id="4" name="Rounded Rectangle 3"/>
            <p:cNvSpPr/>
            <p:nvPr/>
          </p:nvSpPr>
          <p:spPr bwMode="auto">
            <a:xfrm>
              <a:off x="6400800" y="4728411"/>
              <a:ext cx="5849007" cy="1852863"/>
            </a:xfrm>
            <a:prstGeom prst="roundRect">
              <a:avLst/>
            </a:prstGeom>
            <a:solidFill>
              <a:schemeClr val="accent3">
                <a:alpha val="4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Box 4"/>
            <p:cNvSpPr txBox="1"/>
            <p:nvPr/>
          </p:nvSpPr>
          <p:spPr>
            <a:xfrm>
              <a:off x="10335126" y="4914864"/>
              <a:ext cx="1755634" cy="1403461"/>
            </a:xfrm>
            <a:prstGeom prst="rect">
              <a:avLst/>
            </a:prstGeom>
            <a:noFill/>
          </p:spPr>
          <p:txBody>
            <a:bodyPr wrap="squar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Only relevant for advanced stages</a:t>
              </a:r>
            </a:p>
          </p:txBody>
        </p:sp>
      </p:grpSp>
    </p:spTree>
    <p:extLst>
      <p:ext uri="{BB962C8B-B14F-4D97-AF65-F5344CB8AC3E}">
        <p14:creationId xmlns:p14="http://schemas.microsoft.com/office/powerpoint/2010/main" val="1562256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gradFill>
                  <a:gsLst>
                    <a:gs pos="1250">
                      <a:schemeClr val="tx1">
                        <a:lumMod val="65000"/>
                        <a:lumOff val="35000"/>
                      </a:schemeClr>
                    </a:gs>
                    <a:gs pos="100000">
                      <a:schemeClr val="tx1">
                        <a:lumMod val="65000"/>
                        <a:lumOff val="35000"/>
                      </a:schemeClr>
                    </a:gs>
                  </a:gsLst>
                  <a:lin ang="5400000" scaled="0"/>
                </a:gradFill>
                <a:latin typeface="Segoe UI Light" panose="020B0502040204020203" pitchFamily="34" charset="0"/>
                <a:cs typeface="Segoe UI Light" panose="020B0502040204020203" pitchFamily="34" charset="0"/>
              </a:rPr>
              <a:t>When to raise? Stages of Investment</a:t>
            </a:r>
            <a:endParaRPr lang="en-US" dirty="0"/>
          </a:p>
        </p:txBody>
      </p:sp>
      <p:graphicFrame>
        <p:nvGraphicFramePr>
          <p:cNvPr id="5" name="Content Placeholder 6"/>
          <p:cNvGraphicFramePr>
            <a:graphicFrameLocks/>
          </p:cNvGraphicFramePr>
          <p:nvPr>
            <p:extLst>
              <p:ext uri="{D42A27DB-BD31-4B8C-83A1-F6EECF244321}">
                <p14:modId xmlns:p14="http://schemas.microsoft.com/office/powerpoint/2010/main" val="969130105"/>
              </p:ext>
            </p:extLst>
          </p:nvPr>
        </p:nvGraphicFramePr>
        <p:xfrm>
          <a:off x="838200" y="1319244"/>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extBox 5"/>
          <p:cNvSpPr txBox="1"/>
          <p:nvPr/>
        </p:nvSpPr>
        <p:spPr>
          <a:xfrm>
            <a:off x="976316" y="2957763"/>
            <a:ext cx="1524000" cy="646331"/>
          </a:xfrm>
          <a:prstGeom prst="rect">
            <a:avLst/>
          </a:prstGeom>
          <a:noFill/>
        </p:spPr>
        <p:txBody>
          <a:bodyPr wrap="square" rtlCol="0">
            <a:spAutoFit/>
          </a:bodyPr>
          <a:lstStyle/>
          <a:p>
            <a:pPr algn="ctr"/>
            <a:r>
              <a:rPr lang="en-US" dirty="0">
                <a:solidFill>
                  <a:schemeClr val="accent6"/>
                </a:solidFill>
                <a:latin typeface="Segoe UI Light" panose="020B0502040204020203" pitchFamily="34" charset="0"/>
                <a:cs typeface="Segoe UI Light" panose="020B0502040204020203" pitchFamily="34" charset="0"/>
              </a:rPr>
              <a:t>Idea</a:t>
            </a:r>
            <a:r>
              <a:rPr lang="en-US" dirty="0">
                <a:gradFill>
                  <a:gsLst>
                    <a:gs pos="1250">
                      <a:schemeClr val="tx1">
                        <a:lumMod val="65000"/>
                        <a:lumOff val="35000"/>
                      </a:schemeClr>
                    </a:gs>
                    <a:gs pos="100000">
                      <a:schemeClr val="tx1">
                        <a:lumMod val="65000"/>
                        <a:lumOff val="35000"/>
                      </a:schemeClr>
                    </a:gs>
                  </a:gsLst>
                  <a:lin ang="5400000" scaled="0"/>
                </a:gradFill>
                <a:latin typeface="Segoe UI Light" panose="020B0502040204020203" pitchFamily="34" charset="0"/>
                <a:cs typeface="Segoe UI Light" panose="020B0502040204020203" pitchFamily="34" charset="0"/>
              </a:rPr>
              <a:t>\ Prototype</a:t>
            </a:r>
          </a:p>
        </p:txBody>
      </p:sp>
      <p:sp>
        <p:nvSpPr>
          <p:cNvPr id="8" name="TextBox 7"/>
          <p:cNvSpPr txBox="1"/>
          <p:nvPr/>
        </p:nvSpPr>
        <p:spPr>
          <a:xfrm>
            <a:off x="2767016" y="2957763"/>
            <a:ext cx="1435100" cy="646331"/>
          </a:xfrm>
          <a:prstGeom prst="rect">
            <a:avLst/>
          </a:prstGeom>
          <a:noFill/>
        </p:spPr>
        <p:txBody>
          <a:bodyPr wrap="square" rtlCol="0">
            <a:spAutoFit/>
          </a:bodyPr>
          <a:lstStyle/>
          <a:p>
            <a:pPr algn="ctr"/>
            <a:r>
              <a:rPr lang="en-US" dirty="0">
                <a:gradFill>
                  <a:gsLst>
                    <a:gs pos="1250">
                      <a:schemeClr val="tx1">
                        <a:lumMod val="65000"/>
                        <a:lumOff val="35000"/>
                      </a:schemeClr>
                    </a:gs>
                    <a:gs pos="100000">
                      <a:schemeClr val="tx1">
                        <a:lumMod val="65000"/>
                        <a:lumOff val="35000"/>
                      </a:schemeClr>
                    </a:gs>
                  </a:gsLst>
                  <a:lin ang="5400000" scaled="0"/>
                </a:gradFill>
                <a:latin typeface="Segoe UI Light" panose="020B0502040204020203" pitchFamily="34" charset="0"/>
                <a:cs typeface="Segoe UI Light" panose="020B0502040204020203" pitchFamily="34" charset="0"/>
              </a:rPr>
              <a:t>Product </a:t>
            </a:r>
            <a:r>
              <a:rPr lang="en-US" dirty="0">
                <a:solidFill>
                  <a:schemeClr val="accent6"/>
                </a:solidFill>
                <a:latin typeface="Segoe UI Light" panose="020B0502040204020203" pitchFamily="34" charset="0"/>
                <a:cs typeface="Segoe UI Light" panose="020B0502040204020203" pitchFamily="34" charset="0"/>
              </a:rPr>
              <a:t>Market fit  </a:t>
            </a:r>
          </a:p>
        </p:txBody>
      </p:sp>
      <p:sp>
        <p:nvSpPr>
          <p:cNvPr id="10" name="TextBox 9"/>
          <p:cNvSpPr txBox="1"/>
          <p:nvPr/>
        </p:nvSpPr>
        <p:spPr>
          <a:xfrm>
            <a:off x="4412247" y="2970463"/>
            <a:ext cx="1587500" cy="1200329"/>
          </a:xfrm>
          <a:prstGeom prst="rect">
            <a:avLst/>
          </a:prstGeom>
          <a:noFill/>
        </p:spPr>
        <p:txBody>
          <a:bodyPr wrap="square" rtlCol="0">
            <a:spAutoFit/>
          </a:bodyPr>
          <a:lstStyle/>
          <a:p>
            <a:pPr algn="ctr"/>
            <a:r>
              <a:rPr lang="en-US" dirty="0">
                <a:gradFill>
                  <a:gsLst>
                    <a:gs pos="1250">
                      <a:schemeClr val="tx1">
                        <a:lumMod val="65000"/>
                        <a:lumOff val="35000"/>
                      </a:schemeClr>
                    </a:gs>
                    <a:gs pos="100000">
                      <a:schemeClr val="tx1">
                        <a:lumMod val="65000"/>
                        <a:lumOff val="35000"/>
                      </a:schemeClr>
                    </a:gs>
                  </a:gsLst>
                  <a:lin ang="5400000" scaled="0"/>
                </a:gradFill>
                <a:latin typeface="Segoe UI Light" panose="020B0502040204020203" pitchFamily="34" charset="0"/>
                <a:cs typeface="Segoe UI Light" panose="020B0502040204020203" pitchFamily="34" charset="0"/>
              </a:rPr>
              <a:t>Go To Market-  </a:t>
            </a:r>
            <a:r>
              <a:rPr lang="en-US" dirty="0">
                <a:solidFill>
                  <a:schemeClr val="accent6"/>
                </a:solidFill>
                <a:latin typeface="Segoe UI Light" panose="020B0502040204020203" pitchFamily="34" charset="0"/>
                <a:cs typeface="Segoe UI Light" panose="020B0502040204020203" pitchFamily="34" charset="0"/>
              </a:rPr>
              <a:t>early sales </a:t>
            </a:r>
            <a:r>
              <a:rPr lang="en-US" dirty="0">
                <a:gradFill>
                  <a:gsLst>
                    <a:gs pos="1250">
                      <a:schemeClr val="tx1">
                        <a:lumMod val="65000"/>
                        <a:lumOff val="35000"/>
                      </a:schemeClr>
                    </a:gs>
                    <a:gs pos="100000">
                      <a:schemeClr val="tx1">
                        <a:lumMod val="65000"/>
                        <a:lumOff val="35000"/>
                      </a:schemeClr>
                    </a:gs>
                  </a:gsLst>
                  <a:lin ang="5400000" scaled="0"/>
                </a:gradFill>
                <a:latin typeface="Segoe UI Light" panose="020B0502040204020203" pitchFamily="34" charset="0"/>
                <a:cs typeface="Segoe UI Light" panose="020B0502040204020203" pitchFamily="34" charset="0"/>
              </a:rPr>
              <a:t>and\or </a:t>
            </a:r>
            <a:r>
              <a:rPr lang="en-US" dirty="0">
                <a:solidFill>
                  <a:schemeClr val="accent6"/>
                </a:solidFill>
                <a:latin typeface="Segoe UI Light" panose="020B0502040204020203" pitchFamily="34" charset="0"/>
                <a:cs typeface="Segoe UI Light" panose="020B0502040204020203" pitchFamily="34" charset="0"/>
              </a:rPr>
              <a:t>production</a:t>
            </a:r>
            <a:r>
              <a:rPr lang="en-US" dirty="0">
                <a:gradFill>
                  <a:gsLst>
                    <a:gs pos="1250">
                      <a:schemeClr val="tx1">
                        <a:lumMod val="65000"/>
                        <a:lumOff val="35000"/>
                      </a:schemeClr>
                    </a:gs>
                    <a:gs pos="100000">
                      <a:schemeClr val="tx1">
                        <a:lumMod val="65000"/>
                        <a:lumOff val="35000"/>
                      </a:schemeClr>
                    </a:gs>
                  </a:gsLst>
                  <a:lin ang="5400000" scaled="0"/>
                </a:gradFill>
                <a:latin typeface="Segoe UI Light" panose="020B0502040204020203" pitchFamily="34" charset="0"/>
                <a:cs typeface="Segoe UI Light" panose="020B0502040204020203" pitchFamily="34" charset="0"/>
              </a:rPr>
              <a:t> </a:t>
            </a:r>
            <a:r>
              <a:rPr lang="en-US" dirty="0">
                <a:solidFill>
                  <a:srgbClr val="0070C0"/>
                </a:solidFill>
                <a:latin typeface="Segoe UI Light" panose="020B0502040204020203" pitchFamily="34" charset="0"/>
                <a:cs typeface="Segoe UI Light" panose="020B0502040204020203" pitchFamily="34" charset="0"/>
              </a:rPr>
              <a:t> </a:t>
            </a:r>
            <a:endParaRPr lang="en-US" dirty="0"/>
          </a:p>
        </p:txBody>
      </p:sp>
      <p:sp>
        <p:nvSpPr>
          <p:cNvPr id="12" name="TextBox 11"/>
          <p:cNvSpPr txBox="1"/>
          <p:nvPr/>
        </p:nvSpPr>
        <p:spPr>
          <a:xfrm>
            <a:off x="6209878" y="2957763"/>
            <a:ext cx="1727200" cy="1200329"/>
          </a:xfrm>
          <a:prstGeom prst="rect">
            <a:avLst/>
          </a:prstGeom>
          <a:noFill/>
        </p:spPr>
        <p:txBody>
          <a:bodyPr wrap="square" rtlCol="0">
            <a:spAutoFit/>
          </a:bodyPr>
          <a:lstStyle/>
          <a:p>
            <a:pPr algn="ctr"/>
            <a:r>
              <a:rPr lang="en-US" dirty="0">
                <a:gradFill>
                  <a:gsLst>
                    <a:gs pos="1250">
                      <a:schemeClr val="tx1">
                        <a:lumMod val="65000"/>
                        <a:lumOff val="35000"/>
                      </a:schemeClr>
                    </a:gs>
                    <a:gs pos="100000">
                      <a:schemeClr val="tx1">
                        <a:lumMod val="65000"/>
                        <a:lumOff val="35000"/>
                      </a:schemeClr>
                    </a:gs>
                  </a:gsLst>
                  <a:lin ang="5400000" scaled="0"/>
                </a:gradFill>
                <a:latin typeface="Segoe UI Light" panose="020B0502040204020203" pitchFamily="34" charset="0"/>
                <a:cs typeface="Segoe UI Light" panose="020B0502040204020203" pitchFamily="34" charset="0"/>
              </a:rPr>
              <a:t>Accelerate\</a:t>
            </a:r>
          </a:p>
          <a:p>
            <a:pPr algn="ctr"/>
            <a:r>
              <a:rPr lang="en-US" dirty="0">
                <a:gradFill>
                  <a:gsLst>
                    <a:gs pos="1250">
                      <a:schemeClr val="tx1">
                        <a:lumMod val="65000"/>
                        <a:lumOff val="35000"/>
                      </a:schemeClr>
                    </a:gs>
                    <a:gs pos="100000">
                      <a:schemeClr val="tx1">
                        <a:lumMod val="65000"/>
                        <a:lumOff val="35000"/>
                      </a:schemeClr>
                    </a:gs>
                  </a:gsLst>
                  <a:lin ang="5400000" scaled="0"/>
                </a:gradFill>
                <a:latin typeface="Segoe UI Light" panose="020B0502040204020203" pitchFamily="34" charset="0"/>
                <a:cs typeface="Segoe UI Light" panose="020B0502040204020203" pitchFamily="34" charset="0"/>
              </a:rPr>
              <a:t>Growth- most of the time </a:t>
            </a:r>
            <a:r>
              <a:rPr lang="en-US" dirty="0">
                <a:solidFill>
                  <a:schemeClr val="accent6"/>
                </a:solidFill>
                <a:latin typeface="Segoe UI Light" panose="020B0502040204020203" pitchFamily="34" charset="0"/>
                <a:cs typeface="Segoe UI Light" panose="020B0502040204020203" pitchFamily="34" charset="0"/>
              </a:rPr>
              <a:t>not yet profitable </a:t>
            </a:r>
            <a:endParaRPr lang="en-US" dirty="0">
              <a:solidFill>
                <a:schemeClr val="accent6"/>
              </a:solidFill>
            </a:endParaRPr>
          </a:p>
        </p:txBody>
      </p:sp>
      <p:sp>
        <p:nvSpPr>
          <p:cNvPr id="14" name="TextBox 13"/>
          <p:cNvSpPr txBox="1"/>
          <p:nvPr/>
        </p:nvSpPr>
        <p:spPr>
          <a:xfrm>
            <a:off x="8007509" y="2957762"/>
            <a:ext cx="1409700" cy="1200329"/>
          </a:xfrm>
          <a:prstGeom prst="rect">
            <a:avLst/>
          </a:prstGeom>
          <a:noFill/>
        </p:spPr>
        <p:txBody>
          <a:bodyPr wrap="square" rtlCol="0">
            <a:spAutoFit/>
          </a:bodyPr>
          <a:lstStyle/>
          <a:p>
            <a:pPr algn="ctr"/>
            <a:r>
              <a:rPr lang="en-US" dirty="0">
                <a:gradFill>
                  <a:gsLst>
                    <a:gs pos="1250">
                      <a:schemeClr val="tx1">
                        <a:lumMod val="65000"/>
                        <a:lumOff val="35000"/>
                      </a:schemeClr>
                    </a:gs>
                    <a:gs pos="100000">
                      <a:schemeClr val="tx1">
                        <a:lumMod val="65000"/>
                        <a:lumOff val="35000"/>
                      </a:schemeClr>
                    </a:gs>
                  </a:gsLst>
                  <a:lin ang="5400000" scaled="0"/>
                </a:gradFill>
                <a:latin typeface="Segoe UI Light" panose="020B0502040204020203" pitchFamily="34" charset="0"/>
                <a:cs typeface="Segoe UI Light" panose="020B0502040204020203" pitchFamily="34" charset="0"/>
              </a:rPr>
              <a:t>Rollout- for a </a:t>
            </a:r>
            <a:r>
              <a:rPr lang="en-US" dirty="0">
                <a:solidFill>
                  <a:schemeClr val="accent6"/>
                </a:solidFill>
                <a:latin typeface="Segoe UI Light" panose="020B0502040204020203" pitchFamily="34" charset="0"/>
                <a:cs typeface="Segoe UI Light" panose="020B0502040204020203" pitchFamily="34" charset="0"/>
              </a:rPr>
              <a:t>profitable</a:t>
            </a:r>
            <a:r>
              <a:rPr lang="en-US" dirty="0">
                <a:gradFill>
                  <a:gsLst>
                    <a:gs pos="1250">
                      <a:schemeClr val="tx1">
                        <a:lumMod val="65000"/>
                        <a:lumOff val="35000"/>
                      </a:schemeClr>
                    </a:gs>
                    <a:gs pos="100000">
                      <a:schemeClr val="tx1">
                        <a:lumMod val="65000"/>
                        <a:lumOff val="35000"/>
                      </a:schemeClr>
                    </a:gs>
                  </a:gsLst>
                  <a:lin ang="5400000" scaled="0"/>
                </a:gradFill>
                <a:latin typeface="Segoe UI Light" panose="020B0502040204020203" pitchFamily="34" charset="0"/>
                <a:cs typeface="Segoe UI Light" panose="020B0502040204020203" pitchFamily="34" charset="0"/>
              </a:rPr>
              <a:t> company to  </a:t>
            </a:r>
            <a:r>
              <a:rPr lang="en-US" dirty="0">
                <a:solidFill>
                  <a:schemeClr val="accent6"/>
                </a:solidFill>
                <a:latin typeface="Segoe UI Light" panose="020B0502040204020203" pitchFamily="34" charset="0"/>
                <a:cs typeface="Segoe UI Light" panose="020B0502040204020203" pitchFamily="34" charset="0"/>
              </a:rPr>
              <a:t>expand</a:t>
            </a:r>
          </a:p>
        </p:txBody>
      </p:sp>
      <p:sp>
        <p:nvSpPr>
          <p:cNvPr id="16" name="TextBox 15"/>
          <p:cNvSpPr txBox="1"/>
          <p:nvPr/>
        </p:nvSpPr>
        <p:spPr>
          <a:xfrm>
            <a:off x="9709309" y="2957762"/>
            <a:ext cx="1409700" cy="1477328"/>
          </a:xfrm>
          <a:prstGeom prst="rect">
            <a:avLst/>
          </a:prstGeom>
          <a:noFill/>
        </p:spPr>
        <p:txBody>
          <a:bodyPr wrap="square" rtlCol="0">
            <a:spAutoFit/>
          </a:bodyPr>
          <a:lstStyle/>
          <a:p>
            <a:pPr algn="ctr"/>
            <a:r>
              <a:rPr lang="en-US" dirty="0">
                <a:gradFill>
                  <a:gsLst>
                    <a:gs pos="1250">
                      <a:schemeClr val="tx1">
                        <a:lumMod val="65000"/>
                        <a:lumOff val="35000"/>
                      </a:schemeClr>
                    </a:gs>
                    <a:gs pos="100000">
                      <a:schemeClr val="tx1">
                        <a:lumMod val="65000"/>
                        <a:lumOff val="35000"/>
                      </a:schemeClr>
                    </a:gs>
                  </a:gsLst>
                  <a:lin ang="5400000" scaled="0"/>
                </a:gradFill>
                <a:latin typeface="Segoe UI Light" panose="020B0502040204020203" pitchFamily="34" charset="0"/>
                <a:cs typeface="Segoe UI Light" panose="020B0502040204020203" pitchFamily="34" charset="0"/>
              </a:rPr>
              <a:t>Bridge Financing for taking a company </a:t>
            </a:r>
            <a:r>
              <a:rPr lang="en-US" dirty="0">
                <a:solidFill>
                  <a:schemeClr val="accent6"/>
                </a:solidFill>
                <a:latin typeface="Segoe UI Light" panose="020B0502040204020203" pitchFamily="34" charset="0"/>
                <a:cs typeface="Segoe UI Light" panose="020B0502040204020203" pitchFamily="34" charset="0"/>
              </a:rPr>
              <a:t>public</a:t>
            </a:r>
          </a:p>
        </p:txBody>
      </p:sp>
      <p:grpSp>
        <p:nvGrpSpPr>
          <p:cNvPr id="24" name="Group 23"/>
          <p:cNvGrpSpPr/>
          <p:nvPr/>
        </p:nvGrpSpPr>
        <p:grpSpPr>
          <a:xfrm>
            <a:off x="1152717" y="5139991"/>
            <a:ext cx="9543182" cy="1480405"/>
            <a:chOff x="1152717" y="5139991"/>
            <a:chExt cx="9543182" cy="1480405"/>
          </a:xfrm>
        </p:grpSpPr>
        <p:sp>
          <p:nvSpPr>
            <p:cNvPr id="21" name="TextBox 20"/>
            <p:cNvSpPr txBox="1"/>
            <p:nvPr/>
          </p:nvSpPr>
          <p:spPr>
            <a:xfrm>
              <a:off x="1966001" y="5139991"/>
              <a:ext cx="8729898" cy="1480405"/>
            </a:xfrm>
            <a:prstGeom prst="rect">
              <a:avLst/>
            </a:prstGeom>
            <a:noFill/>
          </p:spPr>
          <p:txBody>
            <a:bodyPr wrap="square" lIns="182880" tIns="146304" rIns="182880" bIns="146304" rtlCol="0">
              <a:spAutoFit/>
            </a:bodyPr>
            <a:lstStyle/>
            <a:p>
              <a:pPr>
                <a:lnSpc>
                  <a:spcPct val="90000"/>
                </a:lnSpc>
                <a:spcAft>
                  <a:spcPts val="600"/>
                </a:spcAft>
              </a:pPr>
              <a:r>
                <a:rPr lang="en-US" sz="2000" dirty="0">
                  <a:latin typeface="+mj-lt"/>
                  <a:cs typeface="Helvetica"/>
                </a:rPr>
                <a:t>“The other time not to raise money is when you won’t be able to. If you try to raise money before you can convince investors, you’ll not only waste your time, but also burn your reputation with those investors”. Paul Graham</a:t>
              </a:r>
              <a:endParaRPr lang="en-US" sz="2000" i="1" baseline="30000" dirty="0">
                <a:latin typeface="+mj-lt"/>
                <a:cs typeface="Helvetica"/>
              </a:endParaRPr>
            </a:p>
            <a:p>
              <a:pPr>
                <a:lnSpc>
                  <a:spcPct val="90000"/>
                </a:lnSpc>
                <a:spcAft>
                  <a:spcPts val="600"/>
                </a:spcAft>
              </a:pPr>
              <a:endParaRPr lang="en-US" sz="2000" dirty="0" err="1">
                <a:gradFill>
                  <a:gsLst>
                    <a:gs pos="2917">
                      <a:schemeClr val="tx1"/>
                    </a:gs>
                    <a:gs pos="30000">
                      <a:schemeClr val="tx1"/>
                    </a:gs>
                  </a:gsLst>
                  <a:lin ang="5400000" scaled="0"/>
                </a:gradFill>
                <a:latin typeface="+mj-lt"/>
              </a:endParaRPr>
            </a:p>
          </p:txBody>
        </p:sp>
        <p:pic>
          <p:nvPicPr>
            <p:cNvPr id="22" name="Picture 21"/>
            <p:cNvPicPr>
              <a:picLocks noChangeAspect="1"/>
            </p:cNvPicPr>
            <p:nvPr/>
          </p:nvPicPr>
          <p:blipFill rotWithShape="1">
            <a:blip r:embed="rId8">
              <a:extLst>
                <a:ext uri="{28A0092B-C50C-407E-A947-70E740481C1C}">
                  <a14:useLocalDpi xmlns:a14="http://schemas.microsoft.com/office/drawing/2010/main" val="0"/>
                </a:ext>
              </a:extLst>
            </a:blip>
            <a:srcRect l="9599" r="16573"/>
            <a:stretch/>
          </p:blipFill>
          <p:spPr>
            <a:xfrm>
              <a:off x="1152717" y="5250874"/>
              <a:ext cx="931284" cy="839415"/>
            </a:xfrm>
            <a:prstGeom prst="rect">
              <a:avLst/>
            </a:prstGeom>
          </p:spPr>
        </p:pic>
        <p:pic>
          <p:nvPicPr>
            <p:cNvPr id="23" name="Picture 2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52717" y="6090289"/>
              <a:ext cx="1992378" cy="398476"/>
            </a:xfrm>
            <a:prstGeom prst="rect">
              <a:avLst/>
            </a:prstGeom>
          </p:spPr>
        </p:pic>
      </p:grpSp>
    </p:spTree>
    <p:extLst>
      <p:ext uri="{BB962C8B-B14F-4D97-AF65-F5344CB8AC3E}">
        <p14:creationId xmlns:p14="http://schemas.microsoft.com/office/powerpoint/2010/main" val="3823675827"/>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0" grpId="0"/>
      <p:bldP spid="12" grpId="0"/>
      <p:bldP spid="14" grpId="0"/>
      <p:bldP spid="16" grpId="0"/>
    </p:bld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01701"/>
            <a:ext cx="12436475" cy="9183711"/>
          </a:xfrm>
          <a:prstGeom prst="rect">
            <a:avLst/>
          </a:prstGeom>
        </p:spPr>
      </p:pic>
      <p:sp>
        <p:nvSpPr>
          <p:cNvPr id="3" name="Title 2"/>
          <p:cNvSpPr>
            <a:spLocks noGrp="1"/>
          </p:cNvSpPr>
          <p:nvPr>
            <p:ph type="title"/>
          </p:nvPr>
        </p:nvSpPr>
        <p:spPr>
          <a:xfrm>
            <a:off x="246122" y="391526"/>
            <a:ext cx="10113068" cy="917575"/>
          </a:xfrm>
          <a:solidFill>
            <a:schemeClr val="bg1">
              <a:alpha val="77000"/>
            </a:schemeClr>
          </a:solidFill>
        </p:spPr>
        <p:txBody>
          <a:bodyPr/>
          <a:lstStyle/>
          <a:p>
            <a:r>
              <a:rPr lang="en-US" dirty="0"/>
              <a:t>What does it mean for You??!!</a:t>
            </a:r>
          </a:p>
        </p:txBody>
      </p:sp>
    </p:spTree>
    <p:extLst>
      <p:ext uri="{BB962C8B-B14F-4D97-AF65-F5344CB8AC3E}">
        <p14:creationId xmlns:p14="http://schemas.microsoft.com/office/powerpoint/2010/main" val="4109983865"/>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itle 2"/>
          <p:cNvSpPr>
            <a:spLocks noGrp="1"/>
          </p:cNvSpPr>
          <p:nvPr>
            <p:ph type="title" idx="4294967295"/>
          </p:nvPr>
        </p:nvSpPr>
        <p:spPr>
          <a:xfrm>
            <a:off x="414009" y="257671"/>
            <a:ext cx="10096656" cy="813139"/>
          </a:xfrm>
        </p:spPr>
        <p:txBody>
          <a:bodyPr/>
          <a:lstStyle/>
          <a:p>
            <a:r>
              <a:rPr lang="en-US" sz="5399" dirty="0">
                <a:solidFill>
                  <a:srgbClr val="E81123"/>
                </a:solidFill>
              </a:rPr>
              <a:t>Terminology</a:t>
            </a:r>
          </a:p>
        </p:txBody>
      </p:sp>
      <p:sp>
        <p:nvSpPr>
          <p:cNvPr id="26" name="Title 2"/>
          <p:cNvSpPr txBox="1">
            <a:spLocks/>
          </p:cNvSpPr>
          <p:nvPr/>
        </p:nvSpPr>
        <p:spPr>
          <a:xfrm>
            <a:off x="3223783" y="6799348"/>
            <a:ext cx="4679672" cy="127131"/>
          </a:xfrm>
          <a:prstGeom prst="rect">
            <a:avLst/>
          </a:prstGeom>
        </p:spPr>
        <p:txBody>
          <a:bodyPr vert="horz" wrap="square" lIns="0" tIns="0" rIns="0" bIns="0" rtlCol="0" anchor="b" anchorCtr="0">
            <a:spAutoFit/>
          </a:bodyPr>
          <a:lstStyle>
            <a:lvl1pPr algn="l" defTabSz="914363" rtl="0" eaLnBrk="1" latinLnBrk="0" hangingPunct="1">
              <a:lnSpc>
                <a:spcPct val="90000"/>
              </a:lnSpc>
              <a:spcBef>
                <a:spcPct val="0"/>
              </a:spcBef>
              <a:buNone/>
              <a:defRPr lang="en-US" sz="7200" b="0" kern="1200" cap="none" spc="-150" baseline="0">
                <a:ln w="3175">
                  <a:noFill/>
                </a:ln>
                <a:gradFill>
                  <a:gsLst>
                    <a:gs pos="1250">
                      <a:schemeClr val="tx2"/>
                    </a:gs>
                    <a:gs pos="100000">
                      <a:schemeClr val="tx2"/>
                    </a:gs>
                  </a:gsLst>
                  <a:lin ang="5400000" scaled="0"/>
                </a:gradFill>
                <a:effectLst/>
                <a:latin typeface="+mj-lt"/>
                <a:ea typeface="+mn-ea"/>
                <a:cs typeface="Arial" charset="0"/>
              </a:defRPr>
            </a:lvl1pPr>
          </a:lstStyle>
          <a:p>
            <a:pPr algn="ctr"/>
            <a:r>
              <a:rPr sz="900" spc="20" dirty="0">
                <a:solidFill>
                  <a:srgbClr val="FFFFFF"/>
                </a:solidFill>
              </a:rPr>
              <a:t>MICROSOFT CONFIDENTIAL. FOR INTERNAL DISCUSSIONS ONLY</a:t>
            </a:r>
          </a:p>
        </p:txBody>
      </p:sp>
      <p:sp>
        <p:nvSpPr>
          <p:cNvPr id="14" name="Rectangle 13"/>
          <p:cNvSpPr/>
          <p:nvPr/>
        </p:nvSpPr>
        <p:spPr>
          <a:xfrm>
            <a:off x="414009" y="1296942"/>
            <a:ext cx="11834138" cy="5755422"/>
          </a:xfrm>
          <a:prstGeom prst="rect">
            <a:avLst/>
          </a:prstGeom>
        </p:spPr>
        <p:txBody>
          <a:bodyPr wrap="square" numCol="2">
            <a:spAutoFit/>
          </a:bodyPr>
          <a:lstStyle/>
          <a:p>
            <a:r>
              <a:rPr lang="en-US" sz="1600" b="1" dirty="0"/>
              <a:t>Term Sheet: </a:t>
            </a:r>
            <a:r>
              <a:rPr lang="en-US" sz="1600" dirty="0"/>
              <a:t>Document detailing the terms of the investment</a:t>
            </a:r>
          </a:p>
          <a:p>
            <a:endParaRPr lang="en-US" sz="1600" dirty="0"/>
          </a:p>
          <a:p>
            <a:r>
              <a:rPr lang="en-US" sz="1600" b="1" dirty="0"/>
              <a:t>No Shop:</a:t>
            </a:r>
            <a:r>
              <a:rPr lang="en-US" sz="1600" dirty="0"/>
              <a:t> exclusivity term in which the company can’t solicit other investors\buyers</a:t>
            </a:r>
          </a:p>
          <a:p>
            <a:endParaRPr lang="en-US" sz="1600" b="1" dirty="0"/>
          </a:p>
          <a:p>
            <a:r>
              <a:rPr lang="en-US" sz="1600" b="1" dirty="0"/>
              <a:t>Due Diligence:</a:t>
            </a:r>
            <a:r>
              <a:rPr lang="en-US" sz="1600" dirty="0"/>
              <a:t> Reviewing and analyzing all aspects of the business and the deal</a:t>
            </a:r>
          </a:p>
          <a:p>
            <a:endParaRPr lang="en-US" sz="1600" dirty="0"/>
          </a:p>
          <a:p>
            <a:r>
              <a:rPr lang="en-US" sz="1600" b="1" dirty="0"/>
              <a:t>Pre\Post Money Valuation: </a:t>
            </a:r>
            <a:r>
              <a:rPr lang="en-US" sz="1600" dirty="0"/>
              <a:t>the value of the company stocks prior to investment or financing  </a:t>
            </a:r>
            <a:endParaRPr lang="en-US" sz="1600" b="1" dirty="0"/>
          </a:p>
          <a:p>
            <a:endParaRPr lang="en-US" sz="1600" b="1" dirty="0"/>
          </a:p>
          <a:p>
            <a:r>
              <a:rPr lang="en-US" sz="1600" b="1" dirty="0"/>
              <a:t>Burn Rate:</a:t>
            </a:r>
            <a:r>
              <a:rPr lang="en-US" sz="1600" dirty="0"/>
              <a:t> How quickly a startup uses its funding before generating revenue</a:t>
            </a:r>
          </a:p>
          <a:p>
            <a:endParaRPr lang="en-US" sz="1600" b="1" dirty="0"/>
          </a:p>
          <a:p>
            <a:r>
              <a:rPr lang="en-US" sz="1600" b="1" dirty="0"/>
              <a:t>Capital Commitment</a:t>
            </a:r>
            <a:r>
              <a:rPr lang="en-US" sz="1600" dirty="0"/>
              <a:t>: When an investor commits to investing a given amount in a venture capital fund</a:t>
            </a:r>
          </a:p>
          <a:p>
            <a:endParaRPr lang="en-US" sz="1600" b="1" dirty="0"/>
          </a:p>
          <a:p>
            <a:r>
              <a:rPr lang="en-US" sz="1600" b="1" dirty="0"/>
              <a:t>Preferred shares:</a:t>
            </a:r>
            <a:r>
              <a:rPr lang="en-US" sz="1600" dirty="0"/>
              <a:t> A class of ownership that has a higher claim on the assets and earnings than common shares</a:t>
            </a:r>
          </a:p>
          <a:p>
            <a:endParaRPr lang="en-US" sz="1600" b="1" dirty="0"/>
          </a:p>
          <a:p>
            <a:r>
              <a:rPr lang="en-US" sz="1600" b="1" dirty="0"/>
              <a:t>Right of first refusal (ROFR)- </a:t>
            </a:r>
            <a:r>
              <a:rPr lang="en-US" sz="1600" dirty="0"/>
              <a:t>initial right (not obligation) to enter a transaction (mainly for sale of shares\ M&amp;A)</a:t>
            </a:r>
          </a:p>
          <a:p>
            <a:endParaRPr lang="en-US" sz="1600" dirty="0"/>
          </a:p>
          <a:p>
            <a:r>
              <a:rPr lang="en-US" sz="1600" b="1" dirty="0"/>
              <a:t>IPO (Initial Public Offering)</a:t>
            </a:r>
            <a:r>
              <a:rPr lang="en-US" sz="1600" dirty="0"/>
              <a:t>: The official term for when a company is taken public</a:t>
            </a:r>
          </a:p>
          <a:p>
            <a:endParaRPr lang="en-US" sz="1600" b="1" dirty="0"/>
          </a:p>
          <a:p>
            <a:r>
              <a:rPr lang="en-US" sz="1600" b="1" dirty="0"/>
              <a:t>No Sale: </a:t>
            </a:r>
            <a:r>
              <a:rPr lang="en-US" sz="1600" dirty="0"/>
              <a:t>limitation to sale shares (mainly founders)</a:t>
            </a:r>
          </a:p>
          <a:p>
            <a:endParaRPr lang="en-US" sz="1600" b="1" dirty="0"/>
          </a:p>
          <a:p>
            <a:endParaRPr lang="en-US" sz="1600" b="1" dirty="0"/>
          </a:p>
          <a:p>
            <a:r>
              <a:rPr lang="en-US" sz="1600" b="1" dirty="0"/>
              <a:t>Convertible Securities\debt\loan: </a:t>
            </a:r>
            <a:r>
              <a:rPr lang="en-US" sz="1600" dirty="0"/>
              <a:t>a loan that converts (automatically or not)  into equity upon the closing of a round of financing (with interest or without)</a:t>
            </a:r>
          </a:p>
          <a:p>
            <a:endParaRPr lang="en-US" sz="1600" dirty="0"/>
          </a:p>
          <a:p>
            <a:r>
              <a:rPr lang="en-US" sz="1600" b="1" dirty="0"/>
              <a:t>Pro Rata\Dilution: </a:t>
            </a:r>
            <a:r>
              <a:rPr lang="en-US" sz="1600" dirty="0"/>
              <a:t>proportionate allocation. A method of assigning an amount to a fraction, according to its share of the whole. No pro rata= dilution in shares </a:t>
            </a:r>
          </a:p>
          <a:p>
            <a:endParaRPr lang="en-US" sz="1600" b="1" dirty="0"/>
          </a:p>
          <a:p>
            <a:r>
              <a:rPr lang="en-US" sz="1600" b="1" dirty="0"/>
              <a:t>IRR:</a:t>
            </a:r>
            <a:r>
              <a:rPr lang="en-US" sz="1600" dirty="0"/>
              <a:t> Internal rate of return</a:t>
            </a:r>
          </a:p>
          <a:p>
            <a:endParaRPr lang="en-US" sz="1600" b="1" dirty="0"/>
          </a:p>
          <a:p>
            <a:endParaRPr lang="en-US" sz="1600" b="1" dirty="0"/>
          </a:p>
        </p:txBody>
      </p:sp>
    </p:spTree>
    <p:extLst>
      <p:ext uri="{BB962C8B-B14F-4D97-AF65-F5344CB8AC3E}">
        <p14:creationId xmlns:p14="http://schemas.microsoft.com/office/powerpoint/2010/main" val="6112832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xEl>
                                              <p:pRg st="8" end="8"/>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4">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4">
                                            <p:txEl>
                                              <p:pRg st="12" end="1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4">
                                            <p:txEl>
                                              <p:pRg st="14" end="14"/>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4">
                                            <p:txEl>
                                              <p:pRg st="16" end="16"/>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4">
                                            <p:txEl>
                                              <p:pRg st="18" end="18"/>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4">
                                            <p:txEl>
                                              <p:pRg st="21" end="21"/>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4">
                                            <p:txEl>
                                              <p:pRg st="23" end="23"/>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4">
                                            <p:txEl>
                                              <p:pRg st="25" end="2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1" name="Title 37"/>
          <p:cNvSpPr>
            <a:spLocks noGrp="1"/>
          </p:cNvSpPr>
          <p:nvPr>
            <p:ph type="title"/>
          </p:nvPr>
        </p:nvSpPr>
        <p:spPr/>
        <p:txBody>
          <a:bodyPr>
            <a:noAutofit/>
          </a:bodyPr>
          <a:lstStyle/>
          <a:p>
            <a:pPr algn="ctr"/>
            <a:r>
              <a:rPr lang="en-US" dirty="0">
                <a:solidFill>
                  <a:schemeClr val="bg1"/>
                </a:solidFill>
                <a:latin typeface="Segoe UI Light" panose="020B0502040204020203" pitchFamily="34" charset="0"/>
                <a:cs typeface="Segoe UI Light" panose="020B0502040204020203" pitchFamily="34" charset="0"/>
              </a:rPr>
              <a:t>The flow of ideas, money, and equity</a:t>
            </a:r>
          </a:p>
        </p:txBody>
      </p:sp>
      <p:sp>
        <p:nvSpPr>
          <p:cNvPr id="3" name="Text Placeholder 2"/>
          <p:cNvSpPr>
            <a:spLocks noGrp="1"/>
          </p:cNvSpPr>
          <p:nvPr>
            <p:ph type="body" sz="quarter" idx="10"/>
          </p:nvPr>
        </p:nvSpPr>
        <p:spPr>
          <a:xfrm>
            <a:off x="412825" y="6083434"/>
            <a:ext cx="12161835" cy="960263"/>
          </a:xfrm>
        </p:spPr>
        <p:txBody>
          <a:bodyPr/>
          <a:lstStyle/>
          <a:p>
            <a:r>
              <a:rPr lang="en-US" sz="2800" dirty="0">
                <a:solidFill>
                  <a:srgbClr val="0070C0"/>
                </a:solidFill>
              </a:rPr>
              <a:t>Note: </a:t>
            </a:r>
            <a:r>
              <a:rPr lang="en-US" sz="2800" dirty="0">
                <a:solidFill>
                  <a:schemeClr val="tx2"/>
                </a:solidFill>
              </a:rPr>
              <a:t>Investors (specially VCs) come with high expectations for return, board seats and reporting</a:t>
            </a:r>
            <a:endParaRPr lang="en-US" sz="2800" dirty="0">
              <a:solidFill>
                <a:srgbClr val="0070C0"/>
              </a:solidFill>
            </a:endParaRPr>
          </a:p>
        </p:txBody>
      </p:sp>
      <p:sp>
        <p:nvSpPr>
          <p:cNvPr id="2" name="TextBox 1"/>
          <p:cNvSpPr txBox="1"/>
          <p:nvPr/>
        </p:nvSpPr>
        <p:spPr>
          <a:xfrm>
            <a:off x="189186" y="92624"/>
            <a:ext cx="12060621" cy="1126462"/>
          </a:xfrm>
          <a:prstGeom prst="rect">
            <a:avLst/>
          </a:prstGeom>
          <a:noFill/>
        </p:spPr>
        <p:txBody>
          <a:bodyPr wrap="square" lIns="182880" tIns="146304" rIns="182880" bIns="146304" rtlCol="0">
            <a:spAutoFit/>
          </a:bodyPr>
          <a:lstStyle/>
          <a:p>
            <a:pPr>
              <a:lnSpc>
                <a:spcPct val="90000"/>
              </a:lnSpc>
              <a:spcAft>
                <a:spcPts val="600"/>
              </a:spcAft>
            </a:pPr>
            <a:r>
              <a:rPr lang="en-US" sz="6000" dirty="0">
                <a:solidFill>
                  <a:schemeClr val="bg1"/>
                </a:solidFill>
                <a:latin typeface="Segoe UI Light" panose="020B0502040204020203" pitchFamily="34" charset="0"/>
                <a:cs typeface="Segoe UI Light" panose="020B0502040204020203" pitchFamily="34" charset="0"/>
              </a:rPr>
              <a:t>The flow of ideas, money, and equity</a:t>
            </a:r>
            <a:endParaRPr lang="en-US" sz="6000"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endParaRPr>
          </a:p>
        </p:txBody>
      </p:sp>
      <p:sp>
        <p:nvSpPr>
          <p:cNvPr id="84" name="TextBox 83"/>
          <p:cNvSpPr txBox="1"/>
          <p:nvPr/>
        </p:nvSpPr>
        <p:spPr>
          <a:xfrm>
            <a:off x="30139" y="233776"/>
            <a:ext cx="12060621" cy="1126462"/>
          </a:xfrm>
          <a:prstGeom prst="rect">
            <a:avLst/>
          </a:prstGeom>
          <a:noFill/>
        </p:spPr>
        <p:txBody>
          <a:bodyPr wrap="square" lIns="182880" tIns="146304" rIns="182880" bIns="146304" rtlCol="0">
            <a:spAutoFit/>
          </a:bodyPr>
          <a:lstStyle/>
          <a:p>
            <a:pPr>
              <a:lnSpc>
                <a:spcPct val="90000"/>
              </a:lnSpc>
              <a:spcAft>
                <a:spcPts val="600"/>
              </a:spcAft>
            </a:pPr>
            <a:r>
              <a:rPr lang="en-US" sz="6000" dirty="0">
                <a:solidFill>
                  <a:schemeClr val="accent3"/>
                </a:solidFill>
                <a:latin typeface="Segoe UI Light" panose="020B0502040204020203" pitchFamily="34" charset="0"/>
                <a:cs typeface="Segoe UI Light" panose="020B0502040204020203" pitchFamily="34" charset="0"/>
              </a:rPr>
              <a:t>Valuation</a:t>
            </a:r>
            <a:r>
              <a:rPr lang="en-US" sz="6000" dirty="0">
                <a:solidFill>
                  <a:srgbClr val="737373"/>
                </a:solidFill>
                <a:latin typeface="Segoe UI Light" panose="020B0502040204020203" pitchFamily="34" charset="0"/>
                <a:cs typeface="Segoe UI Light" panose="020B0502040204020203" pitchFamily="34" charset="0"/>
              </a:rPr>
              <a:t> in a Nutshell</a:t>
            </a:r>
            <a:endParaRPr lang="en-US" sz="6000" dirty="0">
              <a:solidFill>
                <a:srgbClr val="737373"/>
              </a:solidFill>
              <a:latin typeface="Segoe UI Light" panose="020B0502040204020203" pitchFamily="34" charset="0"/>
              <a:ea typeface="Segoe UI" pitchFamily="34" charset="0"/>
              <a:cs typeface="Segoe UI Light" panose="020B0502040204020203" pitchFamily="34" charset="0"/>
            </a:endParaRPr>
          </a:p>
        </p:txBody>
      </p:sp>
      <p:grpSp>
        <p:nvGrpSpPr>
          <p:cNvPr id="10" name="Group 9"/>
          <p:cNvGrpSpPr/>
          <p:nvPr/>
        </p:nvGrpSpPr>
        <p:grpSpPr>
          <a:xfrm>
            <a:off x="746016" y="1321157"/>
            <a:ext cx="7470297" cy="4425644"/>
            <a:chOff x="301000" y="1219086"/>
            <a:chExt cx="5820588" cy="4425644"/>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1000" y="1219086"/>
              <a:ext cx="5642600" cy="4425644"/>
            </a:xfrm>
            <a:prstGeom prst="rect">
              <a:avLst/>
            </a:prstGeom>
          </p:spPr>
        </p:pic>
        <p:sp>
          <p:nvSpPr>
            <p:cNvPr id="8" name="Right Arrow 7"/>
            <p:cNvSpPr/>
            <p:nvPr/>
          </p:nvSpPr>
          <p:spPr bwMode="auto">
            <a:xfrm rot="16200000">
              <a:off x="5941115" y="5194636"/>
              <a:ext cx="198522" cy="162424"/>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Right Arrow 10"/>
            <p:cNvSpPr/>
            <p:nvPr/>
          </p:nvSpPr>
          <p:spPr bwMode="auto">
            <a:xfrm rot="16200000">
              <a:off x="5941115" y="5427985"/>
              <a:ext cx="198522" cy="162424"/>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Right Arrow 11"/>
            <p:cNvSpPr/>
            <p:nvPr/>
          </p:nvSpPr>
          <p:spPr bwMode="auto">
            <a:xfrm rot="16200000">
              <a:off x="5925551" y="3347164"/>
              <a:ext cx="198522" cy="162424"/>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9" name="Down Arrow 8"/>
          <p:cNvSpPr/>
          <p:nvPr/>
        </p:nvSpPr>
        <p:spPr bwMode="auto">
          <a:xfrm>
            <a:off x="8289757" y="1576781"/>
            <a:ext cx="1455821" cy="4148958"/>
          </a:xfrm>
          <a:prstGeom prst="down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Enable Value creation</a:t>
            </a:r>
          </a:p>
        </p:txBody>
      </p:sp>
    </p:spTree>
    <p:extLst>
      <p:ext uri="{BB962C8B-B14F-4D97-AF65-F5344CB8AC3E}">
        <p14:creationId xmlns:p14="http://schemas.microsoft.com/office/powerpoint/2010/main" val="26972717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 y="4178"/>
            <a:ext cx="12436476" cy="6990347"/>
          </a:xfrm>
          <a:prstGeom prst="rect">
            <a:avLst/>
          </a:prstGeom>
        </p:spPr>
      </p:pic>
      <p:sp>
        <p:nvSpPr>
          <p:cNvPr id="3" name="Rectangle 2"/>
          <p:cNvSpPr/>
          <p:nvPr/>
        </p:nvSpPr>
        <p:spPr bwMode="auto">
          <a:xfrm>
            <a:off x="601579" y="2598822"/>
            <a:ext cx="7820526" cy="1864894"/>
          </a:xfrm>
          <a:prstGeom prst="rect">
            <a:avLst/>
          </a:prstGeom>
          <a:solidFill>
            <a:schemeClr val="accent1">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6000" dirty="0">
                <a:gradFill>
                  <a:gsLst>
                    <a:gs pos="0">
                      <a:srgbClr val="FFFFFF"/>
                    </a:gs>
                    <a:gs pos="100000">
                      <a:srgbClr val="FFFFFF"/>
                    </a:gs>
                  </a:gsLst>
                  <a:lin ang="5400000" scaled="0"/>
                </a:gradFill>
                <a:latin typeface="+mj-lt"/>
                <a:ea typeface="Segoe UI" pitchFamily="34" charset="0"/>
                <a:cs typeface="Segoe UI" pitchFamily="34" charset="0"/>
              </a:rPr>
              <a:t>Its all about one thing- Show Me The Money</a:t>
            </a:r>
          </a:p>
        </p:txBody>
      </p:sp>
    </p:spTree>
    <p:extLst>
      <p:ext uri="{BB962C8B-B14F-4D97-AF65-F5344CB8AC3E}">
        <p14:creationId xmlns:p14="http://schemas.microsoft.com/office/powerpoint/2010/main" val="3567403177"/>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p:cNvSpPr>
            <a:spLocks noGrp="1"/>
          </p:cNvSpPr>
          <p:nvPr>
            <p:ph type="title" idx="4294967295"/>
          </p:nvPr>
        </p:nvSpPr>
        <p:spPr>
          <a:xfrm>
            <a:off x="240632" y="77195"/>
            <a:ext cx="10096656" cy="1101897"/>
          </a:xfrm>
        </p:spPr>
        <p:txBody>
          <a:bodyPr/>
          <a:lstStyle/>
          <a:p>
            <a:r>
              <a:rPr lang="en-US" sz="5399" dirty="0">
                <a:solidFill>
                  <a:srgbClr val="E81123"/>
                </a:solidFill>
              </a:rPr>
              <a:t>Master your startup fundraising </a:t>
            </a:r>
          </a:p>
        </p:txBody>
      </p:sp>
      <p:sp>
        <p:nvSpPr>
          <p:cNvPr id="26" name="Title 2"/>
          <p:cNvSpPr txBox="1">
            <a:spLocks/>
          </p:cNvSpPr>
          <p:nvPr/>
        </p:nvSpPr>
        <p:spPr>
          <a:xfrm>
            <a:off x="3223783" y="6799348"/>
            <a:ext cx="4679672" cy="127131"/>
          </a:xfrm>
          <a:prstGeom prst="rect">
            <a:avLst/>
          </a:prstGeom>
        </p:spPr>
        <p:txBody>
          <a:bodyPr vert="horz" wrap="square" lIns="0" tIns="0" rIns="0" bIns="0" rtlCol="0" anchor="b" anchorCtr="0">
            <a:spAutoFit/>
          </a:bodyPr>
          <a:lstStyle>
            <a:lvl1pPr algn="l" defTabSz="914363" rtl="0" eaLnBrk="1" latinLnBrk="0" hangingPunct="1">
              <a:lnSpc>
                <a:spcPct val="90000"/>
              </a:lnSpc>
              <a:spcBef>
                <a:spcPct val="0"/>
              </a:spcBef>
              <a:buNone/>
              <a:defRPr lang="en-US" sz="7200" b="0" kern="1200" cap="none" spc="-150" baseline="0">
                <a:ln w="3175">
                  <a:noFill/>
                </a:ln>
                <a:gradFill>
                  <a:gsLst>
                    <a:gs pos="1250">
                      <a:schemeClr val="tx2"/>
                    </a:gs>
                    <a:gs pos="100000">
                      <a:schemeClr val="tx2"/>
                    </a:gs>
                  </a:gsLst>
                  <a:lin ang="5400000" scaled="0"/>
                </a:gradFill>
                <a:effectLst/>
                <a:latin typeface="+mj-lt"/>
                <a:ea typeface="+mn-ea"/>
                <a:cs typeface="Arial" charset="0"/>
              </a:defRPr>
            </a:lvl1pPr>
          </a:lstStyle>
          <a:p>
            <a:pPr algn="ctr"/>
            <a:r>
              <a:rPr sz="900" spc="20" dirty="0">
                <a:solidFill>
                  <a:srgbClr val="FFFFFF"/>
                </a:solidFill>
              </a:rPr>
              <a:t>MICROSOFT CONFIDENTIAL. FOR INTERNAL DISCUSSIONS ONLY</a:t>
            </a:r>
          </a:p>
        </p:txBody>
      </p:sp>
      <p:sp>
        <p:nvSpPr>
          <p:cNvPr id="14" name="Rectangle 13"/>
          <p:cNvSpPr/>
          <p:nvPr/>
        </p:nvSpPr>
        <p:spPr>
          <a:xfrm>
            <a:off x="577515" y="1441321"/>
            <a:ext cx="10876547" cy="3970318"/>
          </a:xfrm>
          <a:prstGeom prst="rect">
            <a:avLst/>
          </a:prstGeom>
        </p:spPr>
        <p:txBody>
          <a:bodyPr wrap="square" numCol="1">
            <a:spAutoFit/>
          </a:bodyPr>
          <a:lstStyle/>
          <a:p>
            <a:pPr marL="342900" indent="-342900">
              <a:buFont typeface="Arial" panose="020B0604020202020204" pitchFamily="34" charset="0"/>
              <a:buChar char="•"/>
            </a:pPr>
            <a:r>
              <a:rPr lang="en-US" sz="3600" dirty="0">
                <a:latin typeface="+mj-lt"/>
                <a:cs typeface="Helvetica"/>
              </a:rPr>
              <a:t>The Basics</a:t>
            </a:r>
          </a:p>
          <a:p>
            <a:pPr marL="342900" indent="-342900">
              <a:buFont typeface="Arial" panose="020B0604020202020204" pitchFamily="34" charset="0"/>
              <a:buChar char="•"/>
            </a:pPr>
            <a:r>
              <a:rPr lang="en-US" sz="3600" dirty="0">
                <a:latin typeface="+mj-lt"/>
                <a:cs typeface="Helvetica"/>
              </a:rPr>
              <a:t>How to Prepare</a:t>
            </a:r>
          </a:p>
          <a:p>
            <a:pPr marL="342900" indent="-342900">
              <a:buFont typeface="Arial" panose="020B0604020202020204" pitchFamily="34" charset="0"/>
              <a:buChar char="•"/>
            </a:pPr>
            <a:r>
              <a:rPr lang="en-US" sz="3600" dirty="0">
                <a:latin typeface="+mj-lt"/>
                <a:cs typeface="Helvetica"/>
              </a:rPr>
              <a:t>The Pitch</a:t>
            </a:r>
          </a:p>
          <a:p>
            <a:pPr marL="342900" indent="-342900">
              <a:buFont typeface="Arial" panose="020B0604020202020204" pitchFamily="34" charset="0"/>
              <a:buChar char="•"/>
            </a:pPr>
            <a:r>
              <a:rPr lang="en-US" sz="3600" dirty="0">
                <a:latin typeface="+mj-lt"/>
                <a:cs typeface="Helvetica"/>
              </a:rPr>
              <a:t>After The Pitch</a:t>
            </a:r>
          </a:p>
          <a:p>
            <a:endParaRPr lang="en-US" sz="3600" dirty="0">
              <a:latin typeface="+mj-lt"/>
              <a:cs typeface="Helvetica"/>
            </a:endParaRPr>
          </a:p>
          <a:p>
            <a:r>
              <a:rPr lang="en-US" sz="3600" dirty="0">
                <a:latin typeface="+mj-lt"/>
                <a:cs typeface="Helvetica"/>
              </a:rPr>
              <a:t>If we will have time </a:t>
            </a:r>
          </a:p>
          <a:p>
            <a:pPr marL="571500" indent="-571500">
              <a:buFont typeface="Arial" panose="020B0604020202020204" pitchFamily="34" charset="0"/>
              <a:buChar char="•"/>
            </a:pPr>
            <a:r>
              <a:rPr lang="en-US" sz="3600" dirty="0">
                <a:latin typeface="+mj-lt"/>
                <a:cs typeface="Helvetica"/>
              </a:rPr>
              <a:t>Funding Vehicles</a:t>
            </a:r>
          </a:p>
        </p:txBody>
      </p:sp>
    </p:spTree>
    <p:extLst>
      <p:ext uri="{BB962C8B-B14F-4D97-AF65-F5344CB8AC3E}">
        <p14:creationId xmlns:p14="http://schemas.microsoft.com/office/powerpoint/2010/main" val="2725288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37"/>
          <p:cNvSpPr>
            <a:spLocks noGrp="1"/>
          </p:cNvSpPr>
          <p:nvPr>
            <p:ph type="title"/>
          </p:nvPr>
        </p:nvSpPr>
        <p:spPr/>
        <p:txBody>
          <a:bodyPr>
            <a:noAutofit/>
          </a:bodyPr>
          <a:lstStyle/>
          <a:p>
            <a:pPr algn="ctr"/>
            <a:r>
              <a:rPr lang="en-US" dirty="0">
                <a:solidFill>
                  <a:schemeClr val="bg1"/>
                </a:solidFill>
                <a:latin typeface="Segoe UI Light" panose="020B0502040204020203" pitchFamily="34" charset="0"/>
                <a:cs typeface="Segoe UI Light" panose="020B0502040204020203" pitchFamily="34" charset="0"/>
              </a:rPr>
              <a:t>The flow of ideas, money, and equity</a:t>
            </a:r>
          </a:p>
        </p:txBody>
      </p:sp>
      <p:sp>
        <p:nvSpPr>
          <p:cNvPr id="3" name="Text Placeholder 2"/>
          <p:cNvSpPr>
            <a:spLocks noGrp="1"/>
          </p:cNvSpPr>
          <p:nvPr>
            <p:ph type="body" sz="quarter" idx="10"/>
          </p:nvPr>
        </p:nvSpPr>
        <p:spPr>
          <a:xfrm>
            <a:off x="274639" y="1562888"/>
            <a:ext cx="11004717" cy="4235006"/>
          </a:xfrm>
        </p:spPr>
        <p:txBody>
          <a:bodyPr/>
          <a:lstStyle/>
          <a:p>
            <a:r>
              <a:rPr lang="en-US" sz="2400" dirty="0">
                <a:solidFill>
                  <a:schemeClr val="tx1"/>
                </a:solidFill>
              </a:rPr>
              <a:t>If technically feasible you should launch a minimum viable product (MVP) before raising capital. </a:t>
            </a:r>
          </a:p>
          <a:p>
            <a:endParaRPr lang="en-US" sz="2000" dirty="0">
              <a:solidFill>
                <a:schemeClr val="tx1"/>
              </a:solidFill>
            </a:endParaRPr>
          </a:p>
          <a:p>
            <a:r>
              <a:rPr lang="en-US" sz="2000" b="1" dirty="0">
                <a:solidFill>
                  <a:schemeClr val="tx1"/>
                </a:solidFill>
              </a:rPr>
              <a:t>Benefits of launching:</a:t>
            </a:r>
          </a:p>
          <a:p>
            <a:pPr marL="342900" indent="-342900">
              <a:buFont typeface="Arial" panose="020B0604020202020204" pitchFamily="34" charset="0"/>
              <a:buChar char="•"/>
            </a:pPr>
            <a:r>
              <a:rPr lang="en-US" sz="2000" dirty="0">
                <a:solidFill>
                  <a:schemeClr val="tx1"/>
                </a:solidFill>
              </a:rPr>
              <a:t>Validate early hypotheses</a:t>
            </a:r>
          </a:p>
          <a:p>
            <a:pPr marL="342900" indent="-342900">
              <a:buFont typeface="Arial" panose="020B0604020202020204" pitchFamily="34" charset="0"/>
              <a:buChar char="•"/>
            </a:pPr>
            <a:r>
              <a:rPr lang="en-US" sz="2000" dirty="0">
                <a:solidFill>
                  <a:schemeClr val="tx1"/>
                </a:solidFill>
              </a:rPr>
              <a:t>Social proof / traction</a:t>
            </a:r>
          </a:p>
          <a:p>
            <a:pPr marL="342900" indent="-342900">
              <a:buFont typeface="Arial" panose="020B0604020202020204" pitchFamily="34" charset="0"/>
              <a:buChar char="•"/>
            </a:pPr>
            <a:r>
              <a:rPr lang="en-US" sz="2000" dirty="0">
                <a:solidFill>
                  <a:schemeClr val="tx1"/>
                </a:solidFill>
              </a:rPr>
              <a:t>Feedback from real customers</a:t>
            </a:r>
          </a:p>
          <a:p>
            <a:pPr marL="342900" indent="-342900">
              <a:buFont typeface="Arial" panose="020B0604020202020204" pitchFamily="34" charset="0"/>
              <a:buChar char="•"/>
            </a:pPr>
            <a:r>
              <a:rPr lang="en-US" sz="2000" dirty="0">
                <a:solidFill>
                  <a:schemeClr val="tx1"/>
                </a:solidFill>
              </a:rPr>
              <a:t>Evidence team can ship</a:t>
            </a:r>
          </a:p>
          <a:p>
            <a:pPr marL="342900" indent="-342900">
              <a:buFont typeface="Arial" panose="020B0604020202020204" pitchFamily="34" charset="0"/>
              <a:buChar char="•"/>
            </a:pPr>
            <a:r>
              <a:rPr lang="en-US" sz="2000" dirty="0">
                <a:solidFill>
                  <a:schemeClr val="tx1"/>
                </a:solidFill>
              </a:rPr>
              <a:t>Develop “</a:t>
            </a:r>
            <a:r>
              <a:rPr lang="en-US" sz="2000" dirty="0" err="1">
                <a:solidFill>
                  <a:schemeClr val="tx1"/>
                </a:solidFill>
              </a:rPr>
              <a:t>bootstrapper</a:t>
            </a:r>
            <a:r>
              <a:rPr lang="en-US" sz="2000" dirty="0">
                <a:solidFill>
                  <a:schemeClr val="tx1"/>
                </a:solidFill>
              </a:rPr>
              <a:t>” mentality</a:t>
            </a:r>
          </a:p>
          <a:p>
            <a:pPr marL="342900" indent="-342900">
              <a:buFont typeface="Arial" panose="020B0604020202020204" pitchFamily="34" charset="0"/>
              <a:buChar char="•"/>
            </a:pPr>
            <a:r>
              <a:rPr lang="en-US" sz="2000" dirty="0">
                <a:solidFill>
                  <a:schemeClr val="tx1"/>
                </a:solidFill>
              </a:rPr>
              <a:t>Easier to raise capital</a:t>
            </a:r>
          </a:p>
          <a:p>
            <a:endParaRPr lang="en-US" sz="2000" dirty="0">
              <a:solidFill>
                <a:schemeClr val="tx1"/>
              </a:solidFill>
            </a:endParaRPr>
          </a:p>
          <a:p>
            <a:endParaRPr lang="en-US" sz="2000" dirty="0">
              <a:solidFill>
                <a:schemeClr val="tx1"/>
              </a:solidFill>
            </a:endParaRPr>
          </a:p>
        </p:txBody>
      </p:sp>
      <p:sp>
        <p:nvSpPr>
          <p:cNvPr id="2" name="TextBox 1"/>
          <p:cNvSpPr txBox="1"/>
          <p:nvPr/>
        </p:nvSpPr>
        <p:spPr>
          <a:xfrm>
            <a:off x="189186" y="92624"/>
            <a:ext cx="12060621" cy="1126462"/>
          </a:xfrm>
          <a:prstGeom prst="rect">
            <a:avLst/>
          </a:prstGeom>
          <a:noFill/>
        </p:spPr>
        <p:txBody>
          <a:bodyPr wrap="square" lIns="182880" tIns="146304" rIns="182880" bIns="146304" rtlCol="0">
            <a:spAutoFit/>
          </a:bodyPr>
          <a:lstStyle/>
          <a:p>
            <a:pPr>
              <a:lnSpc>
                <a:spcPct val="90000"/>
              </a:lnSpc>
              <a:spcAft>
                <a:spcPts val="600"/>
              </a:spcAft>
            </a:pPr>
            <a:r>
              <a:rPr lang="en-US" sz="6000" dirty="0">
                <a:solidFill>
                  <a:schemeClr val="bg1"/>
                </a:solidFill>
                <a:latin typeface="Segoe UI Light" panose="020B0502040204020203" pitchFamily="34" charset="0"/>
                <a:cs typeface="Segoe UI Light" panose="020B0502040204020203" pitchFamily="34" charset="0"/>
              </a:rPr>
              <a:t>The flow of ideas, money, and equity</a:t>
            </a:r>
            <a:endParaRPr lang="en-US" sz="6000"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endParaRPr>
          </a:p>
        </p:txBody>
      </p:sp>
      <p:sp>
        <p:nvSpPr>
          <p:cNvPr id="84" name="TextBox 83"/>
          <p:cNvSpPr txBox="1"/>
          <p:nvPr/>
        </p:nvSpPr>
        <p:spPr>
          <a:xfrm>
            <a:off x="274639" y="233776"/>
            <a:ext cx="11816121" cy="1126462"/>
          </a:xfrm>
          <a:prstGeom prst="rect">
            <a:avLst/>
          </a:prstGeom>
          <a:noFill/>
        </p:spPr>
        <p:txBody>
          <a:bodyPr wrap="square" lIns="182880" tIns="146304" rIns="182880" bIns="146304" rtlCol="0">
            <a:spAutoFit/>
          </a:bodyPr>
          <a:lstStyle/>
          <a:p>
            <a:pPr>
              <a:lnSpc>
                <a:spcPct val="90000"/>
              </a:lnSpc>
              <a:spcAft>
                <a:spcPts val="600"/>
              </a:spcAft>
            </a:pPr>
            <a:r>
              <a:rPr lang="en-US" sz="6000" dirty="0">
                <a:solidFill>
                  <a:srgbClr val="737373"/>
                </a:solidFill>
                <a:latin typeface="Segoe UI Light" panose="020B0502040204020203" pitchFamily="34" charset="0"/>
                <a:cs typeface="Segoe UI Light" panose="020B0502040204020203" pitchFamily="34" charset="0"/>
              </a:rPr>
              <a:t>Not So Fast You Need To Prepare</a:t>
            </a:r>
            <a:endParaRPr lang="en-US" sz="6000" dirty="0">
              <a:solidFill>
                <a:srgbClr val="737373"/>
              </a:solidFill>
              <a:latin typeface="Segoe UI Light" panose="020B0502040204020203" pitchFamily="34" charset="0"/>
              <a:ea typeface="Segoe UI" pitchFamily="34" charset="0"/>
              <a:cs typeface="Segoe UI Light" panose="020B0502040204020203" pitchFamily="34" charset="0"/>
            </a:endParaRPr>
          </a:p>
        </p:txBody>
      </p:sp>
      <p:sp>
        <p:nvSpPr>
          <p:cNvPr id="6" name="TextBox 5"/>
          <p:cNvSpPr txBox="1"/>
          <p:nvPr/>
        </p:nvSpPr>
        <p:spPr>
          <a:xfrm>
            <a:off x="189186" y="5940288"/>
            <a:ext cx="11901574" cy="707886"/>
          </a:xfrm>
          <a:prstGeom prst="rect">
            <a:avLst/>
          </a:prstGeom>
          <a:noFill/>
        </p:spPr>
        <p:txBody>
          <a:bodyPr wrap="square" rtlCol="0">
            <a:spAutoFit/>
          </a:bodyPr>
          <a:lstStyle/>
          <a:p>
            <a:r>
              <a:rPr lang="en-US" sz="2000" i="1" dirty="0">
                <a:latin typeface="+mj-lt"/>
                <a:cs typeface="Helvetica"/>
              </a:rPr>
              <a:t>“If you weren’t embarrassed by the first version you launched too late.” </a:t>
            </a:r>
          </a:p>
          <a:p>
            <a:r>
              <a:rPr lang="en-US" sz="2000" dirty="0">
                <a:latin typeface="+mj-lt"/>
                <a:cs typeface="Helvetica"/>
              </a:rPr>
              <a:t>-Reid Hoffman</a:t>
            </a:r>
            <a:r>
              <a:rPr lang="en-US" sz="2000" dirty="0">
                <a:latin typeface="+mj-lt"/>
              </a:rPr>
              <a:t> (LinkedIn, </a:t>
            </a:r>
            <a:r>
              <a:rPr lang="en-US" sz="2000" dirty="0" err="1">
                <a:latin typeface="+mj-lt"/>
              </a:rPr>
              <a:t>Greylock</a:t>
            </a:r>
            <a:r>
              <a:rPr lang="en-US" sz="2000" dirty="0">
                <a:latin typeface="+mj-lt"/>
              </a:rPr>
              <a:t> Partners)</a:t>
            </a:r>
          </a:p>
        </p:txBody>
      </p:sp>
      <p:grpSp>
        <p:nvGrpSpPr>
          <p:cNvPr id="4" name="Group 3"/>
          <p:cNvGrpSpPr/>
          <p:nvPr/>
        </p:nvGrpSpPr>
        <p:grpSpPr>
          <a:xfrm>
            <a:off x="8097612" y="2291379"/>
            <a:ext cx="3832731" cy="4002852"/>
            <a:chOff x="8097612" y="2291379"/>
            <a:chExt cx="3832731" cy="4002852"/>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97612" y="2291379"/>
              <a:ext cx="3832731" cy="4002852"/>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48500" y="3927328"/>
              <a:ext cx="730954" cy="730954"/>
            </a:xfrm>
            <a:prstGeom prst="rect">
              <a:avLst/>
            </a:prstGeom>
          </p:spPr>
        </p:pic>
      </p:grpSp>
    </p:spTree>
    <p:extLst>
      <p:ext uri="{BB962C8B-B14F-4D97-AF65-F5344CB8AC3E}">
        <p14:creationId xmlns:p14="http://schemas.microsoft.com/office/powerpoint/2010/main" val="3524075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37"/>
          <p:cNvSpPr>
            <a:spLocks noGrp="1"/>
          </p:cNvSpPr>
          <p:nvPr>
            <p:ph type="title"/>
          </p:nvPr>
        </p:nvSpPr>
        <p:spPr/>
        <p:txBody>
          <a:bodyPr>
            <a:noAutofit/>
          </a:bodyPr>
          <a:lstStyle/>
          <a:p>
            <a:pPr algn="ctr"/>
            <a:r>
              <a:rPr lang="en-US" dirty="0">
                <a:solidFill>
                  <a:schemeClr val="bg1"/>
                </a:solidFill>
                <a:latin typeface="Segoe UI Light" panose="020B0502040204020203" pitchFamily="34" charset="0"/>
                <a:cs typeface="Segoe UI Light" panose="020B0502040204020203" pitchFamily="34" charset="0"/>
              </a:rPr>
              <a:t>The flow of ideas, money, and equity</a:t>
            </a:r>
          </a:p>
        </p:txBody>
      </p:sp>
      <p:sp>
        <p:nvSpPr>
          <p:cNvPr id="3" name="Text Placeholder 2"/>
          <p:cNvSpPr>
            <a:spLocks noGrp="1"/>
          </p:cNvSpPr>
          <p:nvPr>
            <p:ph type="body" sz="quarter" idx="10"/>
          </p:nvPr>
        </p:nvSpPr>
        <p:spPr>
          <a:xfrm>
            <a:off x="274639" y="1408894"/>
            <a:ext cx="11889564" cy="5478423"/>
          </a:xfrm>
        </p:spPr>
        <p:txBody>
          <a:bodyPr/>
          <a:lstStyle/>
          <a:p>
            <a:r>
              <a:rPr lang="en-US" sz="1800" dirty="0">
                <a:solidFill>
                  <a:srgbClr val="0070C0"/>
                </a:solidFill>
              </a:rPr>
              <a:t>Find a good Lawyer- </a:t>
            </a:r>
            <a:r>
              <a:rPr lang="en-US" sz="1800" dirty="0">
                <a:solidFill>
                  <a:schemeClr val="tx1"/>
                </a:solidFill>
              </a:rPr>
              <a:t>Once you determine the right funding option for your company make sure you partner with an experienced law firm</a:t>
            </a:r>
          </a:p>
          <a:p>
            <a:endParaRPr lang="en-US" sz="1800" dirty="0">
              <a:solidFill>
                <a:schemeClr val="tx1"/>
              </a:solidFill>
            </a:endParaRPr>
          </a:p>
          <a:p>
            <a:r>
              <a:rPr lang="en-US" sz="1800" dirty="0">
                <a:solidFill>
                  <a:srgbClr val="0070C0"/>
                </a:solidFill>
              </a:rPr>
              <a:t>Advisors\Mentors- </a:t>
            </a:r>
            <a:r>
              <a:rPr lang="en-US" sz="1800" dirty="0">
                <a:solidFill>
                  <a:schemeClr val="tx1"/>
                </a:solidFill>
              </a:rPr>
              <a:t>Before you kick off the fundraising process, build an experienced advisory board that can help with strategy, introductions and general advice.</a:t>
            </a:r>
          </a:p>
          <a:p>
            <a:endParaRPr lang="en-US" sz="1800" dirty="0">
              <a:solidFill>
                <a:srgbClr val="0070C0"/>
              </a:solidFill>
            </a:endParaRPr>
          </a:p>
          <a:p>
            <a:endParaRPr lang="en-US" sz="1800">
              <a:solidFill>
                <a:srgbClr val="0070C0"/>
              </a:solidFill>
            </a:endParaRPr>
          </a:p>
          <a:p>
            <a:r>
              <a:rPr lang="en-US" sz="1800">
                <a:solidFill>
                  <a:srgbClr val="0070C0"/>
                </a:solidFill>
              </a:rPr>
              <a:t>Structure </a:t>
            </a:r>
            <a:r>
              <a:rPr lang="en-US" sz="1800" dirty="0">
                <a:solidFill>
                  <a:srgbClr val="0070C0"/>
                </a:solidFill>
              </a:rPr>
              <a:t>a process- </a:t>
            </a:r>
            <a:r>
              <a:rPr lang="en-US" sz="1800" dirty="0">
                <a:solidFill>
                  <a:schemeClr val="tx1"/>
                </a:solidFill>
              </a:rPr>
              <a:t>Create a spreadsheet or use a CRM like Streak.com for targeting and tracking your investors conversations</a:t>
            </a:r>
          </a:p>
          <a:p>
            <a:endParaRPr lang="en-US" sz="2000" dirty="0">
              <a:solidFill>
                <a:schemeClr val="tx1"/>
              </a:solidFill>
            </a:endParaRPr>
          </a:p>
          <a:p>
            <a:pPr defTabSz="450850"/>
            <a:r>
              <a:rPr lang="en-US" sz="1800" dirty="0">
                <a:solidFill>
                  <a:srgbClr val="0070C0"/>
                </a:solidFill>
              </a:rPr>
              <a:t>Set round </a:t>
            </a:r>
            <a:r>
              <a:rPr lang="en-US" sz="1800">
                <a:solidFill>
                  <a:srgbClr val="0070C0"/>
                </a:solidFill>
              </a:rPr>
              <a:t>size- </a:t>
            </a:r>
            <a:r>
              <a:rPr lang="en-US" sz="1800">
                <a:solidFill>
                  <a:schemeClr val="tx1"/>
                </a:solidFill>
              </a:rPr>
              <a:t>Estimating the amount of capital you’ll need requires more art than science. Here are some tips to keep in mind during your quest. </a:t>
            </a:r>
          </a:p>
          <a:p>
            <a:pPr defTabSz="450850"/>
            <a:endParaRPr lang="en-US" sz="1800">
              <a:solidFill>
                <a:schemeClr val="tx1"/>
              </a:solidFill>
            </a:endParaRPr>
          </a:p>
          <a:p>
            <a:pPr marL="342900" indent="-342900">
              <a:buFont typeface="Arial" panose="020B0604020202020204" pitchFamily="34" charset="0"/>
              <a:buChar char="•"/>
            </a:pPr>
            <a:r>
              <a:rPr lang="en-US" sz="1600"/>
              <a:t>Runway</a:t>
            </a:r>
            <a:r>
              <a:rPr lang="en-US" sz="1600">
                <a:solidFill>
                  <a:schemeClr val="tx1"/>
                </a:solidFill>
              </a:rPr>
              <a:t>: Raise enough capital to give yourself 18 months. Keep in mind it will likely take 3-6 months to raise a Series A. </a:t>
            </a:r>
          </a:p>
          <a:p>
            <a:pPr marL="342900" indent="-342900">
              <a:buFont typeface="Arial" panose="020B0604020202020204" pitchFamily="34" charset="0"/>
              <a:buChar char="•"/>
            </a:pPr>
            <a:endParaRPr lang="en-US" sz="1600">
              <a:solidFill>
                <a:schemeClr val="tx1"/>
              </a:solidFill>
            </a:endParaRPr>
          </a:p>
          <a:p>
            <a:pPr marL="342900" indent="-342900">
              <a:buFont typeface="Arial" panose="020B0604020202020204" pitchFamily="34" charset="0"/>
              <a:buChar char="•"/>
            </a:pPr>
            <a:r>
              <a:rPr lang="en-US" sz="1600"/>
              <a:t>Dilution</a:t>
            </a:r>
            <a:r>
              <a:rPr lang="en-US" sz="1600">
                <a:solidFill>
                  <a:schemeClr val="tx1"/>
                </a:solidFill>
              </a:rPr>
              <a:t>: Every time you raise a round, try to sell no more than 10-25% of the company. </a:t>
            </a:r>
          </a:p>
          <a:p>
            <a:pPr marL="342900" indent="-342900">
              <a:buFont typeface="Arial" panose="020B0604020202020204" pitchFamily="34" charset="0"/>
              <a:buChar char="•"/>
            </a:pPr>
            <a:endParaRPr lang="en-US" sz="1600">
              <a:solidFill>
                <a:schemeClr val="tx1"/>
              </a:solidFill>
            </a:endParaRPr>
          </a:p>
          <a:p>
            <a:pPr marL="342900" indent="-342900">
              <a:buFont typeface="Arial" panose="020B0604020202020204" pitchFamily="34" charset="0"/>
              <a:buChar char="•"/>
            </a:pPr>
            <a:r>
              <a:rPr lang="en-US" sz="1600"/>
              <a:t>Target $</a:t>
            </a:r>
            <a:r>
              <a:rPr lang="en-US" sz="1600">
                <a:solidFill>
                  <a:schemeClr val="tx1"/>
                </a:solidFill>
              </a:rPr>
              <a:t>: Set a modest raise amount. It’s always better to nail your target, say you’re “oversubscribed” and then increase the size of round depending on investor interest and terms / dilution. </a:t>
            </a:r>
            <a:endParaRPr lang="en-US" sz="1400" dirty="0">
              <a:solidFill>
                <a:schemeClr val="tx1"/>
              </a:solidFill>
            </a:endParaRPr>
          </a:p>
        </p:txBody>
      </p:sp>
      <p:sp>
        <p:nvSpPr>
          <p:cNvPr id="2" name="TextBox 1"/>
          <p:cNvSpPr txBox="1"/>
          <p:nvPr/>
        </p:nvSpPr>
        <p:spPr>
          <a:xfrm>
            <a:off x="189186" y="92624"/>
            <a:ext cx="12060621" cy="1126462"/>
          </a:xfrm>
          <a:prstGeom prst="rect">
            <a:avLst/>
          </a:prstGeom>
          <a:noFill/>
        </p:spPr>
        <p:txBody>
          <a:bodyPr wrap="square" lIns="182880" tIns="146304" rIns="182880" bIns="146304" rtlCol="0">
            <a:spAutoFit/>
          </a:bodyPr>
          <a:lstStyle/>
          <a:p>
            <a:pPr>
              <a:lnSpc>
                <a:spcPct val="90000"/>
              </a:lnSpc>
              <a:spcAft>
                <a:spcPts val="600"/>
              </a:spcAft>
            </a:pPr>
            <a:r>
              <a:rPr lang="en-US" sz="6000" dirty="0">
                <a:solidFill>
                  <a:schemeClr val="bg1"/>
                </a:solidFill>
                <a:latin typeface="Segoe UI Light" panose="020B0502040204020203" pitchFamily="34" charset="0"/>
                <a:cs typeface="Segoe UI Light" panose="020B0502040204020203" pitchFamily="34" charset="0"/>
              </a:rPr>
              <a:t>The flow of ideas, money, and equity</a:t>
            </a:r>
            <a:endParaRPr lang="en-US" sz="6000"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endParaRPr>
          </a:p>
        </p:txBody>
      </p:sp>
      <p:sp>
        <p:nvSpPr>
          <p:cNvPr id="84" name="TextBox 83"/>
          <p:cNvSpPr txBox="1"/>
          <p:nvPr/>
        </p:nvSpPr>
        <p:spPr>
          <a:xfrm>
            <a:off x="274639" y="233776"/>
            <a:ext cx="11162185" cy="1126462"/>
          </a:xfrm>
          <a:prstGeom prst="rect">
            <a:avLst/>
          </a:prstGeom>
          <a:noFill/>
        </p:spPr>
        <p:txBody>
          <a:bodyPr wrap="square" lIns="182880" tIns="146304" rIns="182880" bIns="146304" rtlCol="0">
            <a:spAutoFit/>
          </a:bodyPr>
          <a:lstStyle/>
          <a:p>
            <a:pPr>
              <a:lnSpc>
                <a:spcPct val="90000"/>
              </a:lnSpc>
              <a:spcAft>
                <a:spcPts val="600"/>
              </a:spcAft>
            </a:pPr>
            <a:r>
              <a:rPr lang="en-US" sz="6000">
                <a:solidFill>
                  <a:srgbClr val="737373"/>
                </a:solidFill>
                <a:latin typeface="Segoe UI Light" panose="020B0502040204020203" pitchFamily="34" charset="0"/>
                <a:cs typeface="Segoe UI Light" panose="020B0502040204020203" pitchFamily="34" charset="0"/>
              </a:rPr>
              <a:t>Be Structured and Planned </a:t>
            </a:r>
            <a:endParaRPr lang="en-US" sz="6000" dirty="0">
              <a:solidFill>
                <a:srgbClr val="737373"/>
              </a:solidFill>
              <a:latin typeface="Segoe UI Light" panose="020B0502040204020203" pitchFamily="34" charset="0"/>
              <a:ea typeface="Segoe UI" pitchFamily="34" charset="0"/>
              <a:cs typeface="Segoe UI Light" panose="020B0502040204020203" pitchFamily="34" charset="0"/>
            </a:endParaRPr>
          </a:p>
        </p:txBody>
      </p:sp>
    </p:spTree>
    <p:extLst>
      <p:ext uri="{BB962C8B-B14F-4D97-AF65-F5344CB8AC3E}">
        <p14:creationId xmlns:p14="http://schemas.microsoft.com/office/powerpoint/2010/main" val="3044323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37"/>
          <p:cNvSpPr>
            <a:spLocks noGrp="1"/>
          </p:cNvSpPr>
          <p:nvPr>
            <p:ph type="title"/>
          </p:nvPr>
        </p:nvSpPr>
        <p:spPr/>
        <p:txBody>
          <a:bodyPr>
            <a:noAutofit/>
          </a:bodyPr>
          <a:lstStyle/>
          <a:p>
            <a:pPr algn="ctr"/>
            <a:r>
              <a:rPr lang="en-US" dirty="0">
                <a:solidFill>
                  <a:schemeClr val="bg1"/>
                </a:solidFill>
                <a:latin typeface="Segoe UI Light" panose="020B0502040204020203" pitchFamily="34" charset="0"/>
                <a:cs typeface="Segoe UI Light" panose="020B0502040204020203" pitchFamily="34" charset="0"/>
              </a:rPr>
              <a:t>The flow of ideas, money, and equity</a:t>
            </a:r>
          </a:p>
        </p:txBody>
      </p:sp>
      <p:sp>
        <p:nvSpPr>
          <p:cNvPr id="3" name="Text Placeholder 2"/>
          <p:cNvSpPr>
            <a:spLocks noGrp="1"/>
          </p:cNvSpPr>
          <p:nvPr>
            <p:ph type="body" sz="quarter" idx="10"/>
          </p:nvPr>
        </p:nvSpPr>
        <p:spPr>
          <a:xfrm>
            <a:off x="189186" y="1784032"/>
            <a:ext cx="11889564" cy="4813625"/>
          </a:xfrm>
        </p:spPr>
        <p:txBody>
          <a:bodyPr/>
          <a:lstStyle/>
          <a:p>
            <a:r>
              <a:rPr lang="en-US" sz="1800" dirty="0">
                <a:solidFill>
                  <a:schemeClr val="tx1"/>
                </a:solidFill>
              </a:rPr>
              <a:t>Selecting your investors is like selecting a partner - there are a variety of factors that should go into the decision making process beyond the financial terms</a:t>
            </a:r>
          </a:p>
          <a:p>
            <a:endParaRPr lang="en-US" sz="1800" dirty="0">
              <a:solidFill>
                <a:schemeClr val="tx1"/>
              </a:solidFill>
            </a:endParaRPr>
          </a:p>
          <a:p>
            <a:r>
              <a:rPr lang="en-US" sz="1800" dirty="0">
                <a:solidFill>
                  <a:schemeClr val="tx1"/>
                </a:solidFill>
              </a:rPr>
              <a:t>	</a:t>
            </a:r>
            <a:r>
              <a:rPr lang="en-US" sz="1800" dirty="0"/>
              <a:t>Investment Strategy and Stage </a:t>
            </a:r>
            <a:r>
              <a:rPr lang="en-US" sz="1800" dirty="0">
                <a:solidFill>
                  <a:schemeClr val="tx1"/>
                </a:solidFill>
              </a:rPr>
              <a:t>– typical ticket size, stage, type of companies</a:t>
            </a:r>
          </a:p>
          <a:p>
            <a:endParaRPr lang="en-US" sz="1800" dirty="0">
              <a:solidFill>
                <a:schemeClr val="tx1"/>
              </a:solidFill>
            </a:endParaRPr>
          </a:p>
          <a:p>
            <a:r>
              <a:rPr lang="en-US" sz="1800" dirty="0">
                <a:solidFill>
                  <a:schemeClr val="tx1"/>
                </a:solidFill>
              </a:rPr>
              <a:t>	</a:t>
            </a:r>
            <a:r>
              <a:rPr lang="en-US" sz="1800" dirty="0"/>
              <a:t>Expertise and focus- </a:t>
            </a:r>
            <a:r>
              <a:rPr lang="en-US" sz="1800" dirty="0">
                <a:solidFill>
                  <a:schemeClr val="tx1"/>
                </a:solidFill>
              </a:rPr>
              <a:t>areas, sectors, verticals, connections</a:t>
            </a:r>
          </a:p>
          <a:p>
            <a:endParaRPr lang="en-US" sz="1800" dirty="0">
              <a:solidFill>
                <a:schemeClr val="tx1"/>
              </a:solidFill>
            </a:endParaRPr>
          </a:p>
          <a:p>
            <a:r>
              <a:rPr lang="en-US" sz="1800" dirty="0">
                <a:solidFill>
                  <a:schemeClr val="tx1"/>
                </a:solidFill>
              </a:rPr>
              <a:t>	</a:t>
            </a:r>
            <a:r>
              <a:rPr lang="en-US" sz="1800" dirty="0"/>
              <a:t>Partner-</a:t>
            </a:r>
            <a:r>
              <a:rPr lang="en-US" sz="1800" dirty="0">
                <a:solidFill>
                  <a:schemeClr val="tx1"/>
                </a:solidFill>
              </a:rPr>
              <a:t> who is he, do you want him on your board, what does he brings to the table, reputation </a:t>
            </a:r>
          </a:p>
          <a:p>
            <a:endParaRPr lang="en-US" sz="1800" dirty="0">
              <a:solidFill>
                <a:schemeClr val="tx1"/>
              </a:solidFill>
            </a:endParaRPr>
          </a:p>
          <a:p>
            <a:r>
              <a:rPr lang="en-US" sz="1800" dirty="0">
                <a:solidFill>
                  <a:schemeClr val="tx1"/>
                </a:solidFill>
              </a:rPr>
              <a:t>	</a:t>
            </a:r>
            <a:r>
              <a:rPr lang="en-US" sz="1800" dirty="0"/>
              <a:t>Brand</a:t>
            </a:r>
          </a:p>
          <a:p>
            <a:endParaRPr lang="en-US" sz="1800" dirty="0">
              <a:solidFill>
                <a:schemeClr val="tx1"/>
              </a:solidFill>
            </a:endParaRPr>
          </a:p>
          <a:p>
            <a:r>
              <a:rPr lang="en-US" sz="1800" dirty="0">
                <a:solidFill>
                  <a:schemeClr val="tx1"/>
                </a:solidFill>
              </a:rPr>
              <a:t>	</a:t>
            </a:r>
            <a:r>
              <a:rPr lang="en-US" sz="1800" dirty="0"/>
              <a:t>Support &amp; relationships- </a:t>
            </a:r>
            <a:r>
              <a:rPr lang="en-US" sz="1800" dirty="0">
                <a:solidFill>
                  <a:schemeClr val="tx1"/>
                </a:solidFill>
              </a:rPr>
              <a:t>what doors can the investor open, what kind of support you can receive </a:t>
            </a:r>
          </a:p>
          <a:p>
            <a:endParaRPr lang="en-US" sz="1800" dirty="0">
              <a:solidFill>
                <a:schemeClr val="tx1"/>
              </a:solidFill>
            </a:endParaRPr>
          </a:p>
          <a:p>
            <a:r>
              <a:rPr lang="en-US" sz="1800" dirty="0">
                <a:solidFill>
                  <a:schemeClr val="tx1"/>
                </a:solidFill>
              </a:rPr>
              <a:t>	</a:t>
            </a:r>
            <a:r>
              <a:rPr lang="en-US" sz="1800" dirty="0"/>
              <a:t>Location-</a:t>
            </a:r>
            <a:r>
              <a:rPr lang="en-US" sz="1800" dirty="0">
                <a:solidFill>
                  <a:schemeClr val="tx1"/>
                </a:solidFill>
              </a:rPr>
              <a:t> does this investor can help in your target market, does it’s location add value</a:t>
            </a:r>
          </a:p>
          <a:p>
            <a:endParaRPr lang="en-US" sz="2800" dirty="0">
              <a:solidFill>
                <a:schemeClr val="tx1"/>
              </a:solidFill>
            </a:endParaRPr>
          </a:p>
        </p:txBody>
      </p:sp>
      <p:sp>
        <p:nvSpPr>
          <p:cNvPr id="2" name="TextBox 1"/>
          <p:cNvSpPr txBox="1"/>
          <p:nvPr/>
        </p:nvSpPr>
        <p:spPr>
          <a:xfrm>
            <a:off x="189186" y="92624"/>
            <a:ext cx="12060621" cy="1126462"/>
          </a:xfrm>
          <a:prstGeom prst="rect">
            <a:avLst/>
          </a:prstGeom>
          <a:noFill/>
        </p:spPr>
        <p:txBody>
          <a:bodyPr wrap="square" lIns="182880" tIns="146304" rIns="182880" bIns="146304" rtlCol="0">
            <a:spAutoFit/>
          </a:bodyPr>
          <a:lstStyle/>
          <a:p>
            <a:pPr>
              <a:lnSpc>
                <a:spcPct val="90000"/>
              </a:lnSpc>
              <a:spcAft>
                <a:spcPts val="600"/>
              </a:spcAft>
            </a:pPr>
            <a:r>
              <a:rPr lang="en-US" sz="6000" dirty="0">
                <a:solidFill>
                  <a:schemeClr val="bg1"/>
                </a:solidFill>
                <a:latin typeface="Segoe UI Light" panose="020B0502040204020203" pitchFamily="34" charset="0"/>
                <a:cs typeface="Segoe UI Light" panose="020B0502040204020203" pitchFamily="34" charset="0"/>
              </a:rPr>
              <a:t>The flow of ideas, money, and equity</a:t>
            </a:r>
            <a:endParaRPr lang="en-US" sz="6000"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endParaRPr>
          </a:p>
        </p:txBody>
      </p:sp>
      <p:sp>
        <p:nvSpPr>
          <p:cNvPr id="84" name="TextBox 83"/>
          <p:cNvSpPr txBox="1"/>
          <p:nvPr/>
        </p:nvSpPr>
        <p:spPr>
          <a:xfrm>
            <a:off x="274639" y="233776"/>
            <a:ext cx="11162185" cy="1126462"/>
          </a:xfrm>
          <a:prstGeom prst="rect">
            <a:avLst/>
          </a:prstGeom>
          <a:noFill/>
        </p:spPr>
        <p:txBody>
          <a:bodyPr wrap="square" lIns="182880" tIns="146304" rIns="182880" bIns="146304" rtlCol="0">
            <a:spAutoFit/>
          </a:bodyPr>
          <a:lstStyle/>
          <a:p>
            <a:pPr>
              <a:lnSpc>
                <a:spcPct val="90000"/>
              </a:lnSpc>
              <a:spcAft>
                <a:spcPts val="600"/>
              </a:spcAft>
            </a:pPr>
            <a:r>
              <a:rPr lang="en-US" sz="6000" dirty="0">
                <a:solidFill>
                  <a:srgbClr val="737373"/>
                </a:solidFill>
                <a:latin typeface="Segoe UI Light" panose="020B0502040204020203" pitchFamily="34" charset="0"/>
                <a:cs typeface="Segoe UI Light" panose="020B0502040204020203" pitchFamily="34" charset="0"/>
              </a:rPr>
              <a:t>Choose the right investor </a:t>
            </a:r>
            <a:endParaRPr lang="en-US" sz="6000" dirty="0">
              <a:solidFill>
                <a:srgbClr val="737373"/>
              </a:solidFill>
              <a:latin typeface="Segoe UI Light" panose="020B0502040204020203" pitchFamily="34" charset="0"/>
              <a:ea typeface="Segoe UI" pitchFamily="34" charset="0"/>
              <a:cs typeface="Segoe UI Light" panose="020B0502040204020203" pitchFamily="34" charset="0"/>
            </a:endParaRPr>
          </a:p>
        </p:txBody>
      </p:sp>
    </p:spTree>
    <p:extLst>
      <p:ext uri="{BB962C8B-B14F-4D97-AF65-F5344CB8AC3E}">
        <p14:creationId xmlns:p14="http://schemas.microsoft.com/office/powerpoint/2010/main" val="24948102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rotWithShape="1">
          <a:blip r:embed="rId3">
            <a:extLst>
              <a:ext uri="{28A0092B-C50C-407E-A947-70E740481C1C}">
                <a14:useLocalDpi xmlns:a14="http://schemas.microsoft.com/office/drawing/2010/main" val="0"/>
              </a:ext>
            </a:extLst>
          </a:blip>
          <a:srcRect l="765" t="12854" r="306" b="25628"/>
          <a:stretch/>
        </p:blipFill>
        <p:spPr>
          <a:xfrm>
            <a:off x="0" y="0"/>
            <a:ext cx="12436475" cy="7181850"/>
          </a:xfrm>
          <a:prstGeom prst="rect">
            <a:avLst/>
          </a:prstGeom>
        </p:spPr>
      </p:pic>
      <p:sp>
        <p:nvSpPr>
          <p:cNvPr id="84" name="TextBox 83"/>
          <p:cNvSpPr txBox="1"/>
          <p:nvPr/>
        </p:nvSpPr>
        <p:spPr>
          <a:xfrm>
            <a:off x="189035" y="407524"/>
            <a:ext cx="5856923" cy="1126462"/>
          </a:xfrm>
          <a:prstGeom prst="rect">
            <a:avLst/>
          </a:prstGeom>
          <a:solidFill>
            <a:srgbClr val="C00000">
              <a:alpha val="35000"/>
            </a:srgbClr>
          </a:solidFill>
        </p:spPr>
        <p:txBody>
          <a:bodyPr wrap="square" lIns="182880" tIns="146304" rIns="182880" bIns="146304" rtlCol="0">
            <a:spAutoFit/>
          </a:bodyPr>
          <a:lstStyle/>
          <a:p>
            <a:pPr>
              <a:lnSpc>
                <a:spcPct val="90000"/>
              </a:lnSpc>
              <a:spcAft>
                <a:spcPts val="600"/>
              </a:spcAft>
            </a:pPr>
            <a:r>
              <a:rPr lang="en-US" sz="6000" dirty="0">
                <a:latin typeface="Segoe UI Light" panose="020B0502040204020203" pitchFamily="34" charset="0"/>
                <a:cs typeface="Segoe UI Light" panose="020B0502040204020203" pitchFamily="34" charset="0"/>
              </a:rPr>
              <a:t>What's the story?</a:t>
            </a:r>
            <a:endParaRPr lang="en-US" sz="6000" dirty="0">
              <a:latin typeface="Segoe UI Light" panose="020B0502040204020203" pitchFamily="34" charset="0"/>
              <a:ea typeface="Segoe UI" pitchFamily="34" charset="0"/>
              <a:cs typeface="Segoe UI Light" panose="020B0502040204020203" pitchFamily="34" charset="0"/>
            </a:endParaRPr>
          </a:p>
        </p:txBody>
      </p:sp>
    </p:spTree>
    <p:extLst>
      <p:ext uri="{BB962C8B-B14F-4D97-AF65-F5344CB8AC3E}">
        <p14:creationId xmlns:p14="http://schemas.microsoft.com/office/powerpoint/2010/main" val="395822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Don’t confuse the pitches </a:t>
            </a:r>
          </a:p>
        </p:txBody>
      </p:sp>
      <p:sp>
        <p:nvSpPr>
          <p:cNvPr id="3" name="Text Placeholder 2"/>
          <p:cNvSpPr>
            <a:spLocks noGrp="1"/>
          </p:cNvSpPr>
          <p:nvPr>
            <p:ph type="body" sz="quarter" idx="10"/>
          </p:nvPr>
        </p:nvSpPr>
        <p:spPr>
          <a:xfrm>
            <a:off x="274638" y="1546578"/>
            <a:ext cx="11887200" cy="4873851"/>
          </a:xfrm>
        </p:spPr>
        <p:txBody>
          <a:bodyPr/>
          <a:lstStyle/>
          <a:p>
            <a:r>
              <a:rPr lang="en-US" dirty="0"/>
              <a:t>Elevator Pitch</a:t>
            </a:r>
          </a:p>
          <a:p>
            <a:pPr lvl="2"/>
            <a:r>
              <a:rPr lang="en-US" sz="2400" dirty="0"/>
              <a:t>Explain your business/opportunity in one sentence</a:t>
            </a:r>
          </a:p>
          <a:p>
            <a:pPr lvl="2"/>
            <a:r>
              <a:rPr lang="en-US" sz="2400" dirty="0"/>
              <a:t>Best for networking events and email intros</a:t>
            </a:r>
          </a:p>
          <a:p>
            <a:r>
              <a:rPr lang="en-US" dirty="0"/>
              <a:t>In-Person Presentation</a:t>
            </a:r>
          </a:p>
          <a:p>
            <a:pPr lvl="2"/>
            <a:r>
              <a:rPr lang="en-US" sz="2400" dirty="0"/>
              <a:t>Explain your business/opportunity in 10-15 slides</a:t>
            </a:r>
          </a:p>
          <a:p>
            <a:pPr lvl="2"/>
            <a:r>
              <a:rPr lang="en-US" sz="2400" dirty="0"/>
              <a:t>Best for 30 minute meetings</a:t>
            </a:r>
          </a:p>
          <a:p>
            <a:r>
              <a:rPr lang="en-US" dirty="0"/>
              <a:t>Detailed Business Plan</a:t>
            </a:r>
          </a:p>
          <a:p>
            <a:pPr lvl="2"/>
            <a:r>
              <a:rPr lang="en-US" sz="2400" dirty="0"/>
              <a:t>Explain your business/opportunity in 25-50 pages</a:t>
            </a:r>
          </a:p>
          <a:p>
            <a:pPr lvl="2"/>
            <a:r>
              <a:rPr lang="en-US" sz="2400" dirty="0"/>
              <a:t>Best for deeper dives during diligence—not upfront</a:t>
            </a:r>
          </a:p>
          <a:p>
            <a:endParaRPr lang="en-US" dirty="0"/>
          </a:p>
        </p:txBody>
      </p:sp>
    </p:spTree>
    <p:extLst>
      <p:ext uri="{BB962C8B-B14F-4D97-AF65-F5344CB8AC3E}">
        <p14:creationId xmlns:p14="http://schemas.microsoft.com/office/powerpoint/2010/main" val="2648087226"/>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37"/>
          <p:cNvSpPr>
            <a:spLocks noGrp="1"/>
          </p:cNvSpPr>
          <p:nvPr>
            <p:ph type="title"/>
          </p:nvPr>
        </p:nvSpPr>
        <p:spPr/>
        <p:txBody>
          <a:bodyPr>
            <a:noAutofit/>
          </a:bodyPr>
          <a:lstStyle/>
          <a:p>
            <a:pPr algn="ctr"/>
            <a:r>
              <a:rPr lang="en-US" dirty="0">
                <a:solidFill>
                  <a:schemeClr val="bg1"/>
                </a:solidFill>
                <a:latin typeface="Segoe UI Light" panose="020B0502040204020203" pitchFamily="34" charset="0"/>
                <a:cs typeface="Segoe UI Light" panose="020B0502040204020203" pitchFamily="34" charset="0"/>
              </a:rPr>
              <a:t>The flow of ideas, money, and equity</a:t>
            </a:r>
          </a:p>
        </p:txBody>
      </p:sp>
      <p:sp>
        <p:nvSpPr>
          <p:cNvPr id="2" name="TextBox 1"/>
          <p:cNvSpPr txBox="1"/>
          <p:nvPr/>
        </p:nvSpPr>
        <p:spPr>
          <a:xfrm>
            <a:off x="189186" y="92624"/>
            <a:ext cx="12060621" cy="1126462"/>
          </a:xfrm>
          <a:prstGeom prst="rect">
            <a:avLst/>
          </a:prstGeom>
          <a:noFill/>
        </p:spPr>
        <p:txBody>
          <a:bodyPr wrap="square" lIns="182880" tIns="146304" rIns="182880" bIns="146304" rtlCol="0">
            <a:spAutoFit/>
          </a:bodyPr>
          <a:lstStyle/>
          <a:p>
            <a:pPr>
              <a:lnSpc>
                <a:spcPct val="90000"/>
              </a:lnSpc>
              <a:spcAft>
                <a:spcPts val="600"/>
              </a:spcAft>
            </a:pPr>
            <a:r>
              <a:rPr lang="en-US" sz="6000" dirty="0">
                <a:solidFill>
                  <a:schemeClr val="bg1"/>
                </a:solidFill>
                <a:latin typeface="Segoe UI Light" panose="020B0502040204020203" pitchFamily="34" charset="0"/>
                <a:cs typeface="Segoe UI Light" panose="020B0502040204020203" pitchFamily="34" charset="0"/>
              </a:rPr>
              <a:t>The flow of ideas, money, and equity</a:t>
            </a:r>
            <a:endParaRPr lang="en-US" sz="6000"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endParaRPr>
          </a:p>
        </p:txBody>
      </p:sp>
      <p:sp>
        <p:nvSpPr>
          <p:cNvPr id="84" name="TextBox 83"/>
          <p:cNvSpPr txBox="1"/>
          <p:nvPr/>
        </p:nvSpPr>
        <p:spPr>
          <a:xfrm>
            <a:off x="274639" y="233776"/>
            <a:ext cx="11162185" cy="1126462"/>
          </a:xfrm>
          <a:prstGeom prst="rect">
            <a:avLst/>
          </a:prstGeom>
          <a:noFill/>
        </p:spPr>
        <p:txBody>
          <a:bodyPr wrap="square" lIns="182880" tIns="146304" rIns="182880" bIns="146304" rtlCol="0">
            <a:spAutoFit/>
          </a:bodyPr>
          <a:lstStyle/>
          <a:p>
            <a:pPr>
              <a:lnSpc>
                <a:spcPct val="90000"/>
              </a:lnSpc>
              <a:spcAft>
                <a:spcPts val="600"/>
              </a:spcAft>
            </a:pPr>
            <a:r>
              <a:rPr lang="en-US" sz="6000" dirty="0">
                <a:solidFill>
                  <a:srgbClr val="737373"/>
                </a:solidFill>
                <a:latin typeface="Segoe UI Light" panose="020B0502040204020203" pitchFamily="34" charset="0"/>
                <a:cs typeface="Segoe UI Light" panose="020B0502040204020203" pitchFamily="34" charset="0"/>
              </a:rPr>
              <a:t>Pitch Structure </a:t>
            </a:r>
            <a:endParaRPr lang="en-US" sz="6000" dirty="0">
              <a:solidFill>
                <a:schemeClr val="accent3"/>
              </a:solidFill>
              <a:latin typeface="Segoe UI Light" panose="020B0502040204020203" pitchFamily="34" charset="0"/>
              <a:ea typeface="Segoe UI" pitchFamily="34" charset="0"/>
              <a:cs typeface="Segoe UI Light" panose="020B0502040204020203" pitchFamily="34" charset="0"/>
            </a:endParaRPr>
          </a:p>
        </p:txBody>
      </p:sp>
      <p:sp>
        <p:nvSpPr>
          <p:cNvPr id="8" name="Rectangle 7"/>
          <p:cNvSpPr/>
          <p:nvPr/>
        </p:nvSpPr>
        <p:spPr bwMode="auto">
          <a:xfrm>
            <a:off x="521367" y="1562888"/>
            <a:ext cx="3549316" cy="49329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solidFill>
                  <a:schemeClr val="tx1"/>
                </a:solidFill>
                <a:ea typeface="Segoe UI" pitchFamily="34" charset="0"/>
                <a:cs typeface="Segoe UI" pitchFamily="34" charset="0"/>
              </a:rPr>
              <a:t>Title+ contact + 1 liner</a:t>
            </a:r>
          </a:p>
        </p:txBody>
      </p:sp>
      <p:sp>
        <p:nvSpPr>
          <p:cNvPr id="9" name="Rectangle 8"/>
          <p:cNvSpPr/>
          <p:nvPr/>
        </p:nvSpPr>
        <p:spPr bwMode="auto">
          <a:xfrm>
            <a:off x="521367" y="2375621"/>
            <a:ext cx="3549316" cy="49329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solidFill>
                  <a:schemeClr val="tx1"/>
                </a:solidFill>
                <a:ea typeface="Segoe UI" pitchFamily="34" charset="0"/>
                <a:cs typeface="Segoe UI" pitchFamily="34" charset="0"/>
              </a:rPr>
              <a:t>Problem</a:t>
            </a:r>
          </a:p>
        </p:txBody>
      </p:sp>
      <p:sp>
        <p:nvSpPr>
          <p:cNvPr id="10" name="Rectangle 9"/>
          <p:cNvSpPr/>
          <p:nvPr/>
        </p:nvSpPr>
        <p:spPr bwMode="auto">
          <a:xfrm>
            <a:off x="521367" y="3188354"/>
            <a:ext cx="3549316" cy="49329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solidFill>
                  <a:schemeClr val="tx1"/>
                </a:solidFill>
                <a:ea typeface="Segoe UI" pitchFamily="34" charset="0"/>
                <a:cs typeface="Segoe UI" pitchFamily="34" charset="0"/>
              </a:rPr>
              <a:t>Solution</a:t>
            </a:r>
          </a:p>
        </p:txBody>
      </p:sp>
      <p:sp>
        <p:nvSpPr>
          <p:cNvPr id="11" name="Rectangle 10"/>
          <p:cNvSpPr/>
          <p:nvPr/>
        </p:nvSpPr>
        <p:spPr bwMode="auto">
          <a:xfrm>
            <a:off x="521367" y="4001087"/>
            <a:ext cx="3549316" cy="49329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solidFill>
                  <a:schemeClr val="tx1"/>
                </a:solidFill>
                <a:ea typeface="Segoe UI" pitchFamily="34" charset="0"/>
                <a:cs typeface="Segoe UI" pitchFamily="34" charset="0"/>
              </a:rPr>
              <a:t>Market</a:t>
            </a:r>
          </a:p>
        </p:txBody>
      </p:sp>
      <p:sp>
        <p:nvSpPr>
          <p:cNvPr id="12" name="Rectangle 11"/>
          <p:cNvSpPr/>
          <p:nvPr/>
        </p:nvSpPr>
        <p:spPr bwMode="auto">
          <a:xfrm>
            <a:off x="521367" y="5468914"/>
            <a:ext cx="3549316" cy="49329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solidFill>
                  <a:schemeClr val="tx1"/>
                </a:solidFill>
                <a:ea typeface="Segoe UI" pitchFamily="34" charset="0"/>
                <a:cs typeface="Segoe UI" pitchFamily="34" charset="0"/>
              </a:rPr>
              <a:t>GTM- Distribution\CAC</a:t>
            </a:r>
          </a:p>
        </p:txBody>
      </p:sp>
      <p:sp>
        <p:nvSpPr>
          <p:cNvPr id="15" name="Right Arrow 14"/>
          <p:cNvSpPr/>
          <p:nvPr/>
        </p:nvSpPr>
        <p:spPr bwMode="auto">
          <a:xfrm rot="10800000">
            <a:off x="4363453" y="1647717"/>
            <a:ext cx="1155032" cy="323636"/>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TextBox 15"/>
          <p:cNvSpPr txBox="1"/>
          <p:nvPr/>
        </p:nvSpPr>
        <p:spPr>
          <a:xfrm>
            <a:off x="5855731" y="1505280"/>
            <a:ext cx="3855021"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latin typeface="+mj-lt"/>
              </a:rPr>
              <a:t>Get them interested </a:t>
            </a:r>
          </a:p>
        </p:txBody>
      </p:sp>
      <p:sp>
        <p:nvSpPr>
          <p:cNvPr id="19" name="Right Arrow 18"/>
          <p:cNvSpPr/>
          <p:nvPr/>
        </p:nvSpPr>
        <p:spPr bwMode="auto">
          <a:xfrm rot="10800000">
            <a:off x="4363452" y="3273183"/>
            <a:ext cx="1155032" cy="323636"/>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 name="TextBox 19"/>
          <p:cNvSpPr txBox="1"/>
          <p:nvPr/>
        </p:nvSpPr>
        <p:spPr>
          <a:xfrm>
            <a:off x="5855730" y="2954869"/>
            <a:ext cx="6394076" cy="960263"/>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latin typeface="+mj-lt"/>
              </a:rPr>
              <a:t>Vision, Mission, Product, show them what you done, should get them excited</a:t>
            </a:r>
          </a:p>
        </p:txBody>
      </p:sp>
      <p:sp>
        <p:nvSpPr>
          <p:cNvPr id="22" name="Right Arrow 21"/>
          <p:cNvSpPr/>
          <p:nvPr/>
        </p:nvSpPr>
        <p:spPr bwMode="auto">
          <a:xfrm rot="10800000">
            <a:off x="4363452" y="4067246"/>
            <a:ext cx="1155032" cy="323636"/>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 name="TextBox 22"/>
          <p:cNvSpPr txBox="1"/>
          <p:nvPr/>
        </p:nvSpPr>
        <p:spPr>
          <a:xfrm>
            <a:off x="5855730" y="3915132"/>
            <a:ext cx="5855006"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latin typeface="+mj-lt"/>
              </a:rPr>
              <a:t>Top Down\Bottom up- try to be relevant</a:t>
            </a:r>
          </a:p>
        </p:txBody>
      </p:sp>
      <p:sp>
        <p:nvSpPr>
          <p:cNvPr id="24" name="Rectangle 23"/>
          <p:cNvSpPr/>
          <p:nvPr/>
        </p:nvSpPr>
        <p:spPr bwMode="auto">
          <a:xfrm>
            <a:off x="521367" y="6295705"/>
            <a:ext cx="3549316" cy="49329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solidFill>
                  <a:schemeClr val="tx1"/>
                </a:solidFill>
                <a:ea typeface="Segoe UI" pitchFamily="34" charset="0"/>
                <a:cs typeface="Segoe UI" pitchFamily="34" charset="0"/>
              </a:rPr>
              <a:t>Business model </a:t>
            </a:r>
          </a:p>
        </p:txBody>
      </p:sp>
      <p:sp>
        <p:nvSpPr>
          <p:cNvPr id="27" name="Rectangle 26"/>
          <p:cNvSpPr/>
          <p:nvPr/>
        </p:nvSpPr>
        <p:spPr bwMode="auto">
          <a:xfrm>
            <a:off x="521367" y="4735000"/>
            <a:ext cx="3549316" cy="49329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solidFill>
                  <a:schemeClr val="tx1"/>
                </a:solidFill>
                <a:ea typeface="Segoe UI" pitchFamily="34" charset="0"/>
                <a:cs typeface="Segoe UI" pitchFamily="34" charset="0"/>
              </a:rPr>
              <a:t>Competition</a:t>
            </a:r>
          </a:p>
        </p:txBody>
      </p:sp>
      <p:pic>
        <p:nvPicPr>
          <p:cNvPr id="65" name="Picture 64"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63453" y="4594011"/>
            <a:ext cx="1190791" cy="762106"/>
          </a:xfrm>
          <a:prstGeom prst="rect">
            <a:avLst/>
          </a:prstGeom>
        </p:spPr>
      </p:pic>
      <p:sp>
        <p:nvSpPr>
          <p:cNvPr id="30" name="Right Arrow 29"/>
          <p:cNvSpPr/>
          <p:nvPr/>
        </p:nvSpPr>
        <p:spPr bwMode="auto">
          <a:xfrm rot="10800000">
            <a:off x="4363451" y="5562413"/>
            <a:ext cx="1155032" cy="323636"/>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1" name="TextBox 30"/>
          <p:cNvSpPr txBox="1"/>
          <p:nvPr/>
        </p:nvSpPr>
        <p:spPr>
          <a:xfrm>
            <a:off x="5855729" y="5410299"/>
            <a:ext cx="6580746" cy="960263"/>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latin typeface="+mj-lt"/>
              </a:rPr>
              <a:t>How are you going to reach the audience\ customers</a:t>
            </a:r>
          </a:p>
        </p:txBody>
      </p:sp>
      <p:sp>
        <p:nvSpPr>
          <p:cNvPr id="32" name="Right Arrow 31"/>
          <p:cNvSpPr/>
          <p:nvPr/>
        </p:nvSpPr>
        <p:spPr bwMode="auto">
          <a:xfrm rot="10800000">
            <a:off x="4363450" y="6353077"/>
            <a:ext cx="1155032" cy="323636"/>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Box 32"/>
          <p:cNvSpPr txBox="1"/>
          <p:nvPr/>
        </p:nvSpPr>
        <p:spPr>
          <a:xfrm>
            <a:off x="5855728" y="6200963"/>
            <a:ext cx="6580746"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latin typeface="+mj-lt"/>
              </a:rPr>
              <a:t>Who is paying\ unit cost\packages etc.</a:t>
            </a:r>
          </a:p>
        </p:txBody>
      </p:sp>
    </p:spTree>
    <p:extLst>
      <p:ext uri="{BB962C8B-B14F-4D97-AF65-F5344CB8AC3E}">
        <p14:creationId xmlns:p14="http://schemas.microsoft.com/office/powerpoint/2010/main" val="4036361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37"/>
          <p:cNvSpPr>
            <a:spLocks noGrp="1"/>
          </p:cNvSpPr>
          <p:nvPr>
            <p:ph type="title"/>
          </p:nvPr>
        </p:nvSpPr>
        <p:spPr/>
        <p:txBody>
          <a:bodyPr>
            <a:noAutofit/>
          </a:bodyPr>
          <a:lstStyle/>
          <a:p>
            <a:pPr algn="ctr"/>
            <a:r>
              <a:rPr lang="en-US" dirty="0">
                <a:solidFill>
                  <a:schemeClr val="bg1"/>
                </a:solidFill>
                <a:latin typeface="Segoe UI Light" panose="020B0502040204020203" pitchFamily="34" charset="0"/>
                <a:cs typeface="Segoe UI Light" panose="020B0502040204020203" pitchFamily="34" charset="0"/>
              </a:rPr>
              <a:t>The flow of ideas, money, and equity</a:t>
            </a:r>
          </a:p>
        </p:txBody>
      </p:sp>
      <p:sp>
        <p:nvSpPr>
          <p:cNvPr id="2" name="TextBox 1"/>
          <p:cNvSpPr txBox="1"/>
          <p:nvPr/>
        </p:nvSpPr>
        <p:spPr>
          <a:xfrm>
            <a:off x="189186" y="92624"/>
            <a:ext cx="12060621" cy="1126462"/>
          </a:xfrm>
          <a:prstGeom prst="rect">
            <a:avLst/>
          </a:prstGeom>
          <a:noFill/>
        </p:spPr>
        <p:txBody>
          <a:bodyPr wrap="square" lIns="182880" tIns="146304" rIns="182880" bIns="146304" rtlCol="0">
            <a:spAutoFit/>
          </a:bodyPr>
          <a:lstStyle/>
          <a:p>
            <a:pPr>
              <a:lnSpc>
                <a:spcPct val="90000"/>
              </a:lnSpc>
              <a:spcAft>
                <a:spcPts val="600"/>
              </a:spcAft>
            </a:pPr>
            <a:r>
              <a:rPr lang="en-US" sz="6000" dirty="0">
                <a:solidFill>
                  <a:schemeClr val="bg1"/>
                </a:solidFill>
                <a:latin typeface="Segoe UI Light" panose="020B0502040204020203" pitchFamily="34" charset="0"/>
                <a:cs typeface="Segoe UI Light" panose="020B0502040204020203" pitchFamily="34" charset="0"/>
              </a:rPr>
              <a:t>The flow of ideas, money, and equity</a:t>
            </a:r>
            <a:endParaRPr lang="en-US" sz="6000"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endParaRPr>
          </a:p>
        </p:txBody>
      </p:sp>
      <p:sp>
        <p:nvSpPr>
          <p:cNvPr id="84" name="TextBox 83"/>
          <p:cNvSpPr txBox="1"/>
          <p:nvPr/>
        </p:nvSpPr>
        <p:spPr>
          <a:xfrm>
            <a:off x="274639" y="233776"/>
            <a:ext cx="11162185" cy="1126462"/>
          </a:xfrm>
          <a:prstGeom prst="rect">
            <a:avLst/>
          </a:prstGeom>
          <a:noFill/>
        </p:spPr>
        <p:txBody>
          <a:bodyPr wrap="square" lIns="182880" tIns="146304" rIns="182880" bIns="146304" rtlCol="0">
            <a:spAutoFit/>
          </a:bodyPr>
          <a:lstStyle/>
          <a:p>
            <a:pPr>
              <a:lnSpc>
                <a:spcPct val="90000"/>
              </a:lnSpc>
              <a:spcAft>
                <a:spcPts val="600"/>
              </a:spcAft>
            </a:pPr>
            <a:r>
              <a:rPr lang="en-US" sz="6000" dirty="0">
                <a:solidFill>
                  <a:srgbClr val="737373"/>
                </a:solidFill>
                <a:latin typeface="Segoe UI Light" panose="020B0502040204020203" pitchFamily="34" charset="0"/>
                <a:cs typeface="Segoe UI Light" panose="020B0502040204020203" pitchFamily="34" charset="0"/>
              </a:rPr>
              <a:t>Pitch Structure</a:t>
            </a:r>
            <a:endParaRPr lang="en-US" sz="6000" dirty="0">
              <a:solidFill>
                <a:schemeClr val="accent3"/>
              </a:solidFill>
              <a:latin typeface="Segoe UI Light" panose="020B0502040204020203" pitchFamily="34" charset="0"/>
              <a:ea typeface="Segoe UI" pitchFamily="34" charset="0"/>
              <a:cs typeface="Segoe UI Light" panose="020B0502040204020203" pitchFamily="34" charset="0"/>
            </a:endParaRPr>
          </a:p>
        </p:txBody>
      </p:sp>
      <p:sp>
        <p:nvSpPr>
          <p:cNvPr id="8" name="Rectangle 7"/>
          <p:cNvSpPr/>
          <p:nvPr/>
        </p:nvSpPr>
        <p:spPr bwMode="auto">
          <a:xfrm>
            <a:off x="521367" y="1562888"/>
            <a:ext cx="3549316" cy="49329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solidFill>
                  <a:schemeClr val="tx1"/>
                </a:solidFill>
                <a:ea typeface="Segoe UI" pitchFamily="34" charset="0"/>
                <a:cs typeface="Segoe UI" pitchFamily="34" charset="0"/>
              </a:rPr>
              <a:t>Roadmap\Timeline</a:t>
            </a:r>
          </a:p>
        </p:txBody>
      </p:sp>
      <p:sp>
        <p:nvSpPr>
          <p:cNvPr id="9" name="Rectangle 8"/>
          <p:cNvSpPr/>
          <p:nvPr/>
        </p:nvSpPr>
        <p:spPr bwMode="auto">
          <a:xfrm>
            <a:off x="521367" y="2375621"/>
            <a:ext cx="3549316" cy="49329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solidFill>
                  <a:schemeClr val="tx1"/>
                </a:solidFill>
                <a:ea typeface="Segoe UI" pitchFamily="34" charset="0"/>
                <a:cs typeface="Segoe UI" pitchFamily="34" charset="0"/>
              </a:rPr>
              <a:t>Traction\Milestones</a:t>
            </a:r>
          </a:p>
        </p:txBody>
      </p:sp>
      <p:sp>
        <p:nvSpPr>
          <p:cNvPr id="10" name="Rectangle 9"/>
          <p:cNvSpPr/>
          <p:nvPr/>
        </p:nvSpPr>
        <p:spPr bwMode="auto">
          <a:xfrm>
            <a:off x="521367" y="3188354"/>
            <a:ext cx="3549316" cy="49329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solidFill>
                  <a:schemeClr val="tx1"/>
                </a:solidFill>
                <a:ea typeface="Segoe UI" pitchFamily="34" charset="0"/>
                <a:cs typeface="Segoe UI" pitchFamily="34" charset="0"/>
              </a:rPr>
              <a:t>Projections\Metrics</a:t>
            </a:r>
          </a:p>
        </p:txBody>
      </p:sp>
      <p:sp>
        <p:nvSpPr>
          <p:cNvPr id="11" name="Rectangle 10"/>
          <p:cNvSpPr/>
          <p:nvPr/>
        </p:nvSpPr>
        <p:spPr bwMode="auto">
          <a:xfrm>
            <a:off x="521367" y="4001087"/>
            <a:ext cx="3549316" cy="49329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solidFill>
                  <a:schemeClr val="tx1"/>
                </a:solidFill>
                <a:ea typeface="Segoe UI" pitchFamily="34" charset="0"/>
                <a:cs typeface="Segoe UI" pitchFamily="34" charset="0"/>
              </a:rPr>
              <a:t>Team\Advisors</a:t>
            </a:r>
          </a:p>
        </p:txBody>
      </p:sp>
      <p:sp>
        <p:nvSpPr>
          <p:cNvPr id="15" name="Right Arrow 14"/>
          <p:cNvSpPr/>
          <p:nvPr/>
        </p:nvSpPr>
        <p:spPr bwMode="auto">
          <a:xfrm rot="10800000">
            <a:off x="4363453" y="1647717"/>
            <a:ext cx="1155032" cy="323636"/>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TextBox 15"/>
          <p:cNvSpPr txBox="1"/>
          <p:nvPr/>
        </p:nvSpPr>
        <p:spPr>
          <a:xfrm>
            <a:off x="5855731" y="1505280"/>
            <a:ext cx="3855021"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latin typeface="+mj-lt"/>
              </a:rPr>
              <a:t>What, where, when, how</a:t>
            </a:r>
          </a:p>
        </p:txBody>
      </p:sp>
      <p:sp>
        <p:nvSpPr>
          <p:cNvPr id="19" name="Right Arrow 18"/>
          <p:cNvSpPr/>
          <p:nvPr/>
        </p:nvSpPr>
        <p:spPr bwMode="auto">
          <a:xfrm rot="10800000">
            <a:off x="4363452" y="3273183"/>
            <a:ext cx="1155032" cy="323636"/>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 name="TextBox 19"/>
          <p:cNvSpPr txBox="1"/>
          <p:nvPr/>
        </p:nvSpPr>
        <p:spPr>
          <a:xfrm>
            <a:off x="5855729" y="3086433"/>
            <a:ext cx="6580745"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latin typeface="+mj-lt"/>
              </a:rPr>
              <a:t>AKA- what are you going to achieve with the $$</a:t>
            </a:r>
          </a:p>
        </p:txBody>
      </p:sp>
      <p:sp>
        <p:nvSpPr>
          <p:cNvPr id="22" name="Right Arrow 21"/>
          <p:cNvSpPr/>
          <p:nvPr/>
        </p:nvSpPr>
        <p:spPr bwMode="auto">
          <a:xfrm rot="10800000">
            <a:off x="4363452" y="4067246"/>
            <a:ext cx="1155032" cy="323636"/>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 name="TextBox 22"/>
          <p:cNvSpPr txBox="1"/>
          <p:nvPr/>
        </p:nvSpPr>
        <p:spPr>
          <a:xfrm>
            <a:off x="5855729" y="3915132"/>
            <a:ext cx="6308473"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latin typeface="+mj-lt"/>
              </a:rPr>
              <a:t>Can come before if it’s key part of the story</a:t>
            </a:r>
          </a:p>
        </p:txBody>
      </p:sp>
      <p:sp>
        <p:nvSpPr>
          <p:cNvPr id="26" name="TextBox 25"/>
          <p:cNvSpPr txBox="1"/>
          <p:nvPr/>
        </p:nvSpPr>
        <p:spPr>
          <a:xfrm>
            <a:off x="395785" y="5851611"/>
            <a:ext cx="11768417" cy="738664"/>
          </a:xfrm>
          <a:prstGeom prst="rect">
            <a:avLst/>
          </a:prstGeom>
          <a:noFill/>
        </p:spPr>
        <p:txBody>
          <a:bodyPr wrap="square" lIns="182880" tIns="146304" rIns="182880" bIns="146304" rtlCol="0">
            <a:spAutoFit/>
          </a:bodyPr>
          <a:lstStyle/>
          <a:p>
            <a:pPr algn="ctr">
              <a:lnSpc>
                <a:spcPct val="90000"/>
              </a:lnSpc>
              <a:spcAft>
                <a:spcPts val="600"/>
              </a:spcAft>
            </a:pPr>
            <a:r>
              <a:rPr lang="en-US" sz="3200" dirty="0">
                <a:solidFill>
                  <a:schemeClr val="accent3"/>
                </a:solidFill>
                <a:latin typeface="+mj-lt"/>
              </a:rPr>
              <a:t>If they are still with you</a:t>
            </a:r>
            <a:r>
              <a:rPr lang="en-US" sz="3200" dirty="0">
                <a:solidFill>
                  <a:schemeClr val="accent3"/>
                </a:solidFill>
                <a:latin typeface="+mj-lt"/>
                <a:sym typeface="Wingdings" panose="05000000000000000000" pitchFamily="2" charset="2"/>
              </a:rPr>
              <a:t> good chances you will have a 2</a:t>
            </a:r>
            <a:r>
              <a:rPr lang="en-US" sz="3200" baseline="30000" dirty="0">
                <a:solidFill>
                  <a:schemeClr val="accent3"/>
                </a:solidFill>
                <a:latin typeface="+mj-lt"/>
                <a:sym typeface="Wingdings" panose="05000000000000000000" pitchFamily="2" charset="2"/>
              </a:rPr>
              <a:t>nd</a:t>
            </a:r>
            <a:r>
              <a:rPr lang="en-US" sz="3200" dirty="0">
                <a:solidFill>
                  <a:schemeClr val="accent3"/>
                </a:solidFill>
                <a:latin typeface="+mj-lt"/>
                <a:sym typeface="Wingdings" panose="05000000000000000000" pitchFamily="2" charset="2"/>
              </a:rPr>
              <a:t> date </a:t>
            </a:r>
            <a:endParaRPr lang="en-US" sz="3200" dirty="0">
              <a:solidFill>
                <a:schemeClr val="accent3"/>
              </a:solidFill>
              <a:latin typeface="+mj-lt"/>
            </a:endParaRPr>
          </a:p>
        </p:txBody>
      </p:sp>
      <p:sp>
        <p:nvSpPr>
          <p:cNvPr id="27" name="Rectangle 26"/>
          <p:cNvSpPr/>
          <p:nvPr/>
        </p:nvSpPr>
        <p:spPr bwMode="auto">
          <a:xfrm>
            <a:off x="521367" y="4735000"/>
            <a:ext cx="3549316" cy="49329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solidFill>
                  <a:schemeClr val="tx1"/>
                </a:solidFill>
                <a:ea typeface="Segoe UI" pitchFamily="34" charset="0"/>
                <a:cs typeface="Segoe UI" pitchFamily="34" charset="0"/>
              </a:rPr>
              <a:t>Funding</a:t>
            </a:r>
          </a:p>
        </p:txBody>
      </p:sp>
      <p:sp>
        <p:nvSpPr>
          <p:cNvPr id="28" name="Right Arrow 27"/>
          <p:cNvSpPr/>
          <p:nvPr/>
        </p:nvSpPr>
        <p:spPr bwMode="auto">
          <a:xfrm rot="10800000">
            <a:off x="4363453" y="4830475"/>
            <a:ext cx="1155032" cy="323636"/>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9" name="TextBox 28"/>
          <p:cNvSpPr txBox="1"/>
          <p:nvPr/>
        </p:nvSpPr>
        <p:spPr>
          <a:xfrm>
            <a:off x="5855731" y="4678361"/>
            <a:ext cx="5855006" cy="960263"/>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latin typeface="+mj-lt"/>
              </a:rPr>
              <a:t>Clear statement of how much you want and what are you going to achieve</a:t>
            </a:r>
          </a:p>
        </p:txBody>
      </p:sp>
    </p:spTree>
    <p:extLst>
      <p:ext uri="{BB962C8B-B14F-4D97-AF65-F5344CB8AC3E}">
        <p14:creationId xmlns:p14="http://schemas.microsoft.com/office/powerpoint/2010/main" val="4525096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782696" y="3107114"/>
            <a:ext cx="11287001" cy="707886"/>
          </a:xfrm>
          <a:prstGeom prst="rect">
            <a:avLst/>
          </a:prstGeom>
        </p:spPr>
        <p:txBody>
          <a:bodyPr wrap="none">
            <a:spAutoFit/>
          </a:bodyPr>
          <a:lstStyle/>
          <a:p>
            <a:r>
              <a:rPr lang="en-US" sz="4000" dirty="0">
                <a:hlinkClick r:id="rId2"/>
              </a:rPr>
              <a:t>https://www.youtube.com/watch?v=J-GVd_HLlps</a:t>
            </a:r>
            <a:r>
              <a:rPr lang="en-US" sz="4000" dirty="0"/>
              <a:t> </a:t>
            </a:r>
          </a:p>
        </p:txBody>
      </p:sp>
      <p:sp>
        <p:nvSpPr>
          <p:cNvPr id="8" name="TextBox 7"/>
          <p:cNvSpPr txBox="1"/>
          <p:nvPr/>
        </p:nvSpPr>
        <p:spPr>
          <a:xfrm>
            <a:off x="274639" y="233776"/>
            <a:ext cx="11162185" cy="1126462"/>
          </a:xfrm>
          <a:prstGeom prst="rect">
            <a:avLst/>
          </a:prstGeom>
          <a:noFill/>
        </p:spPr>
        <p:txBody>
          <a:bodyPr wrap="square" lIns="182880" tIns="146304" rIns="182880" bIns="146304" rtlCol="0">
            <a:spAutoFit/>
          </a:bodyPr>
          <a:lstStyle/>
          <a:p>
            <a:pPr>
              <a:lnSpc>
                <a:spcPct val="90000"/>
              </a:lnSpc>
              <a:spcAft>
                <a:spcPts val="600"/>
              </a:spcAft>
            </a:pPr>
            <a:r>
              <a:rPr lang="en-US" sz="6000" dirty="0">
                <a:solidFill>
                  <a:srgbClr val="737373"/>
                </a:solidFill>
                <a:latin typeface="Segoe UI Light" panose="020B0502040204020203" pitchFamily="34" charset="0"/>
                <a:cs typeface="Segoe UI Light" panose="020B0502040204020203" pitchFamily="34" charset="0"/>
              </a:rPr>
              <a:t>What to avoid…</a:t>
            </a:r>
            <a:endParaRPr lang="en-US" sz="6000" dirty="0">
              <a:solidFill>
                <a:schemeClr val="accent3"/>
              </a:solidFill>
              <a:latin typeface="Segoe UI Light" panose="020B0502040204020203" pitchFamily="34" charset="0"/>
              <a:ea typeface="Segoe UI" pitchFamily="34" charset="0"/>
              <a:cs typeface="Segoe UI Light" panose="020B0502040204020203" pitchFamily="34" charset="0"/>
            </a:endParaRPr>
          </a:p>
        </p:txBody>
      </p:sp>
    </p:spTree>
    <p:extLst>
      <p:ext uri="{BB962C8B-B14F-4D97-AF65-F5344CB8AC3E}">
        <p14:creationId xmlns:p14="http://schemas.microsoft.com/office/powerpoint/2010/main" val="2268079139"/>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t="15602"/>
          <a:stretch/>
        </p:blipFill>
        <p:spPr>
          <a:xfrm>
            <a:off x="0" y="0"/>
            <a:ext cx="12436475" cy="6994525"/>
          </a:xfrm>
          <a:prstGeom prst="rect">
            <a:avLst/>
          </a:prstGeom>
        </p:spPr>
      </p:pic>
      <p:sp>
        <p:nvSpPr>
          <p:cNvPr id="2" name="Title 1"/>
          <p:cNvSpPr>
            <a:spLocks noGrp="1"/>
          </p:cNvSpPr>
          <p:nvPr>
            <p:ph type="title"/>
          </p:nvPr>
        </p:nvSpPr>
        <p:spPr>
          <a:xfrm>
            <a:off x="4282195" y="171096"/>
            <a:ext cx="7567852" cy="917575"/>
          </a:xfrm>
        </p:spPr>
        <p:txBody>
          <a:bodyPr/>
          <a:lstStyle/>
          <a:p>
            <a:r>
              <a:rPr lang="en-US" dirty="0">
                <a:solidFill>
                  <a:schemeClr val="bg1"/>
                </a:solidFill>
              </a:rPr>
              <a:t>Move to a Yes!!!</a:t>
            </a:r>
          </a:p>
        </p:txBody>
      </p:sp>
      <p:sp>
        <p:nvSpPr>
          <p:cNvPr id="4" name="Footer Placeholder 3"/>
          <p:cNvSpPr>
            <a:spLocks noGrp="1"/>
          </p:cNvSpPr>
          <p:nvPr>
            <p:ph type="ftr" sz="quarter" idx="11"/>
          </p:nvPr>
        </p:nvSpPr>
        <p:spPr/>
        <p:txBody>
          <a:bodyPr/>
          <a:lstStyle/>
          <a:p>
            <a:r>
              <a:rPr lang="en-US"/>
              <a:t>Microsoft Ventures</a:t>
            </a:r>
            <a:endParaRPr lang="en-US" dirty="0"/>
          </a:p>
        </p:txBody>
      </p:sp>
    </p:spTree>
    <p:extLst>
      <p:ext uri="{BB962C8B-B14F-4D97-AF65-F5344CB8AC3E}">
        <p14:creationId xmlns:p14="http://schemas.microsoft.com/office/powerpoint/2010/main" val="3437030435"/>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37"/>
          <p:cNvSpPr>
            <a:spLocks noGrp="1"/>
          </p:cNvSpPr>
          <p:nvPr>
            <p:ph type="title"/>
          </p:nvPr>
        </p:nvSpPr>
        <p:spPr/>
        <p:txBody>
          <a:bodyPr>
            <a:noAutofit/>
          </a:bodyPr>
          <a:lstStyle/>
          <a:p>
            <a:pPr algn="ctr"/>
            <a:r>
              <a:rPr lang="en-US" dirty="0">
                <a:solidFill>
                  <a:schemeClr val="bg1"/>
                </a:solidFill>
                <a:latin typeface="Segoe UI Light" panose="020B0502040204020203" pitchFamily="34" charset="0"/>
                <a:cs typeface="Segoe UI Light" panose="020B0502040204020203" pitchFamily="34" charset="0"/>
              </a:rPr>
              <a:t>The flow of ideas, money, and equity</a:t>
            </a:r>
          </a:p>
        </p:txBody>
      </p:sp>
      <p:sp>
        <p:nvSpPr>
          <p:cNvPr id="2" name="TextBox 1"/>
          <p:cNvSpPr txBox="1"/>
          <p:nvPr/>
        </p:nvSpPr>
        <p:spPr>
          <a:xfrm>
            <a:off x="189186" y="92624"/>
            <a:ext cx="12060621" cy="1126462"/>
          </a:xfrm>
          <a:prstGeom prst="rect">
            <a:avLst/>
          </a:prstGeom>
          <a:noFill/>
        </p:spPr>
        <p:txBody>
          <a:bodyPr wrap="square" lIns="182880" tIns="146304" rIns="182880" bIns="146304" rtlCol="0">
            <a:spAutoFit/>
          </a:bodyPr>
          <a:lstStyle/>
          <a:p>
            <a:pPr>
              <a:lnSpc>
                <a:spcPct val="90000"/>
              </a:lnSpc>
              <a:spcAft>
                <a:spcPts val="600"/>
              </a:spcAft>
            </a:pPr>
            <a:r>
              <a:rPr lang="en-US" sz="6000" dirty="0">
                <a:solidFill>
                  <a:schemeClr val="bg1"/>
                </a:solidFill>
                <a:latin typeface="Segoe UI Light" panose="020B0502040204020203" pitchFamily="34" charset="0"/>
                <a:cs typeface="Segoe UI Light" panose="020B0502040204020203" pitchFamily="34" charset="0"/>
              </a:rPr>
              <a:t>The flow of ideas, money, and equity</a:t>
            </a:r>
            <a:endParaRPr lang="en-US" sz="6000"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endParaRPr>
          </a:p>
        </p:txBody>
      </p:sp>
      <p:sp>
        <p:nvSpPr>
          <p:cNvPr id="84" name="TextBox 83"/>
          <p:cNvSpPr txBox="1"/>
          <p:nvPr/>
        </p:nvSpPr>
        <p:spPr>
          <a:xfrm>
            <a:off x="274639" y="233776"/>
            <a:ext cx="11162185" cy="1126462"/>
          </a:xfrm>
          <a:prstGeom prst="rect">
            <a:avLst/>
          </a:prstGeom>
          <a:noFill/>
        </p:spPr>
        <p:txBody>
          <a:bodyPr wrap="square" lIns="182880" tIns="146304" rIns="182880" bIns="146304" rtlCol="0">
            <a:spAutoFit/>
          </a:bodyPr>
          <a:lstStyle/>
          <a:p>
            <a:pPr>
              <a:lnSpc>
                <a:spcPct val="90000"/>
              </a:lnSpc>
              <a:spcAft>
                <a:spcPts val="600"/>
              </a:spcAft>
            </a:pPr>
            <a:r>
              <a:rPr lang="en-US" sz="6000" dirty="0">
                <a:solidFill>
                  <a:srgbClr val="737373"/>
                </a:solidFill>
                <a:latin typeface="Segoe UI Light" panose="020B0502040204020203" pitchFamily="34" charset="0"/>
                <a:cs typeface="Segoe UI Light" panose="020B0502040204020203" pitchFamily="34" charset="0"/>
              </a:rPr>
              <a:t>It’s a process…. </a:t>
            </a:r>
            <a:endParaRPr lang="en-US" sz="6000" dirty="0">
              <a:solidFill>
                <a:schemeClr val="accent3"/>
              </a:solidFill>
              <a:latin typeface="Segoe UI Light" panose="020B0502040204020203" pitchFamily="34" charset="0"/>
              <a:ea typeface="Segoe UI" pitchFamily="34" charset="0"/>
              <a:cs typeface="Segoe UI Light" panose="020B0502040204020203" pitchFamily="34" charset="0"/>
            </a:endParaRPr>
          </a:p>
        </p:txBody>
      </p:sp>
      <p:sp>
        <p:nvSpPr>
          <p:cNvPr id="6" name="TextBox 5"/>
          <p:cNvSpPr txBox="1"/>
          <p:nvPr/>
        </p:nvSpPr>
        <p:spPr>
          <a:xfrm>
            <a:off x="457199" y="1575354"/>
            <a:ext cx="11979276" cy="3825663"/>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latin typeface="+mj-lt"/>
              </a:rPr>
              <a:t>Understand the forces- on you and on investors </a:t>
            </a:r>
          </a:p>
          <a:p>
            <a:pPr>
              <a:lnSpc>
                <a:spcPct val="90000"/>
              </a:lnSpc>
              <a:spcAft>
                <a:spcPts val="600"/>
              </a:spcAft>
            </a:pPr>
            <a:r>
              <a:rPr lang="en-US" sz="2400" dirty="0">
                <a:gradFill>
                  <a:gsLst>
                    <a:gs pos="2917">
                      <a:schemeClr val="tx1"/>
                    </a:gs>
                    <a:gs pos="30000">
                      <a:schemeClr val="tx1"/>
                    </a:gs>
                  </a:gsLst>
                  <a:lin ang="5400000" scaled="0"/>
                </a:gradFill>
                <a:latin typeface="+mj-lt"/>
              </a:rPr>
              <a:t>Fundraise or don’t</a:t>
            </a:r>
          </a:p>
          <a:p>
            <a:pPr>
              <a:lnSpc>
                <a:spcPct val="90000"/>
              </a:lnSpc>
              <a:spcAft>
                <a:spcPts val="600"/>
              </a:spcAft>
            </a:pPr>
            <a:r>
              <a:rPr lang="en-US" sz="2400" dirty="0">
                <a:gradFill>
                  <a:gsLst>
                    <a:gs pos="2917">
                      <a:schemeClr val="tx1"/>
                    </a:gs>
                    <a:gs pos="30000">
                      <a:schemeClr val="tx1"/>
                    </a:gs>
                  </a:gsLst>
                  <a:lin ang="5400000" scaled="0"/>
                </a:gradFill>
                <a:latin typeface="+mj-lt"/>
              </a:rPr>
              <a:t>Get intros- now one invest on a cold mail in his LinkedIn and\or email</a:t>
            </a:r>
          </a:p>
          <a:p>
            <a:pPr>
              <a:lnSpc>
                <a:spcPct val="90000"/>
              </a:lnSpc>
              <a:spcAft>
                <a:spcPts val="600"/>
              </a:spcAft>
            </a:pPr>
            <a:r>
              <a:rPr lang="en-US" sz="2400" dirty="0">
                <a:gradFill>
                  <a:gsLst>
                    <a:gs pos="2917">
                      <a:schemeClr val="tx1"/>
                    </a:gs>
                    <a:gs pos="30000">
                      <a:schemeClr val="tx1"/>
                    </a:gs>
                  </a:gsLst>
                  <a:lin ang="5400000" scaled="0"/>
                </a:gradFill>
                <a:latin typeface="+mj-lt"/>
              </a:rPr>
              <a:t>It’s all no until it’s a yes- remember they want to wait. If they can’t commit treat that as a no</a:t>
            </a:r>
          </a:p>
          <a:p>
            <a:pPr>
              <a:lnSpc>
                <a:spcPct val="90000"/>
              </a:lnSpc>
              <a:spcAft>
                <a:spcPts val="600"/>
              </a:spcAft>
            </a:pPr>
            <a:r>
              <a:rPr lang="en-US" sz="2400" dirty="0">
                <a:gradFill>
                  <a:gsLst>
                    <a:gs pos="2917">
                      <a:schemeClr val="tx1"/>
                    </a:gs>
                    <a:gs pos="30000">
                      <a:schemeClr val="tx1"/>
                    </a:gs>
                  </a:gsLst>
                  <a:lin ang="5400000" scaled="0"/>
                </a:gradFill>
                <a:latin typeface="+mj-lt"/>
              </a:rPr>
              <a:t>Parallel rather than serially- higher prospect\value=higher priority and attention </a:t>
            </a:r>
          </a:p>
          <a:p>
            <a:pPr>
              <a:lnSpc>
                <a:spcPct val="90000"/>
              </a:lnSpc>
              <a:spcAft>
                <a:spcPts val="600"/>
              </a:spcAft>
            </a:pPr>
            <a:r>
              <a:rPr lang="en-US" sz="2400" dirty="0">
                <a:gradFill>
                  <a:gsLst>
                    <a:gs pos="2917">
                      <a:schemeClr val="tx1"/>
                    </a:gs>
                    <a:gs pos="30000">
                      <a:schemeClr val="tx1"/>
                    </a:gs>
                  </a:gsLst>
                  <a:lin ang="5400000" scaled="0"/>
                </a:gradFill>
                <a:latin typeface="+mj-lt"/>
              </a:rPr>
              <a:t>Know your status- know the next steps, what is their process and how are your progressing. if they are interested they will love to answer </a:t>
            </a:r>
          </a:p>
          <a:p>
            <a:pPr>
              <a:lnSpc>
                <a:spcPct val="90000"/>
              </a:lnSpc>
              <a:spcAft>
                <a:spcPts val="600"/>
              </a:spcAft>
            </a:pPr>
            <a:r>
              <a:rPr lang="en-US" sz="2400" dirty="0">
                <a:gradFill>
                  <a:gsLst>
                    <a:gs pos="2917">
                      <a:schemeClr val="tx1"/>
                    </a:gs>
                    <a:gs pos="30000">
                      <a:schemeClr val="tx1"/>
                    </a:gs>
                  </a:gsLst>
                  <a:lin ang="5400000" scaled="0"/>
                </a:gradFill>
                <a:latin typeface="+mj-lt"/>
              </a:rPr>
              <a:t>First commitment</a:t>
            </a:r>
          </a:p>
          <a:p>
            <a:pPr>
              <a:lnSpc>
                <a:spcPct val="90000"/>
              </a:lnSpc>
              <a:spcAft>
                <a:spcPts val="600"/>
              </a:spcAft>
            </a:pPr>
            <a:r>
              <a:rPr lang="en-US" sz="2400" dirty="0">
                <a:gradFill>
                  <a:gsLst>
                    <a:gs pos="2917">
                      <a:schemeClr val="tx1"/>
                    </a:gs>
                    <a:gs pos="30000">
                      <a:schemeClr val="tx1"/>
                    </a:gs>
                  </a:gsLst>
                  <a:lin ang="5400000" scaled="0"/>
                </a:gradFill>
                <a:latin typeface="+mj-lt"/>
              </a:rPr>
              <a:t>Close committed $$- it </a:t>
            </a:r>
            <a:r>
              <a:rPr lang="en-US" sz="2400" dirty="0" err="1">
                <a:gradFill>
                  <a:gsLst>
                    <a:gs pos="2917">
                      <a:schemeClr val="tx1"/>
                    </a:gs>
                    <a:gs pos="30000">
                      <a:schemeClr val="tx1"/>
                    </a:gs>
                  </a:gsLst>
                  <a:lin ang="5400000" scaled="0"/>
                </a:gradFill>
                <a:latin typeface="+mj-lt"/>
              </a:rPr>
              <a:t>ain’t</a:t>
            </a:r>
            <a:r>
              <a:rPr lang="en-US" sz="2400" dirty="0">
                <a:gradFill>
                  <a:gsLst>
                    <a:gs pos="2917">
                      <a:schemeClr val="tx1"/>
                    </a:gs>
                    <a:gs pos="30000">
                      <a:schemeClr val="tx1"/>
                    </a:gs>
                  </a:gsLst>
                  <a:lin ang="5400000" scaled="0"/>
                </a:gradFill>
                <a:latin typeface="+mj-lt"/>
              </a:rPr>
              <a:t> over till the $$ are in the bank  </a:t>
            </a:r>
          </a:p>
        </p:txBody>
      </p:sp>
    </p:spTree>
    <p:extLst>
      <p:ext uri="{BB962C8B-B14F-4D97-AF65-F5344CB8AC3E}">
        <p14:creationId xmlns:p14="http://schemas.microsoft.com/office/powerpoint/2010/main" val="3002225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endParaRPr lang="en-US"/>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3207" t="18381"/>
          <a:stretch/>
        </p:blipFill>
        <p:spPr>
          <a:xfrm>
            <a:off x="0" y="0"/>
            <a:ext cx="12436475" cy="6985855"/>
          </a:xfrm>
          <a:prstGeom prst="rect">
            <a:avLst/>
          </a:prstGeom>
        </p:spPr>
      </p:pic>
      <p:sp>
        <p:nvSpPr>
          <p:cNvPr id="3" name="Title 2"/>
          <p:cNvSpPr>
            <a:spLocks noGrp="1"/>
          </p:cNvSpPr>
          <p:nvPr>
            <p:ph type="title"/>
          </p:nvPr>
        </p:nvSpPr>
        <p:spPr>
          <a:xfrm>
            <a:off x="274703" y="2117165"/>
            <a:ext cx="7112686" cy="1837298"/>
          </a:xfrm>
          <a:solidFill>
            <a:schemeClr val="tx1">
              <a:lumMod val="50000"/>
              <a:lumOff val="50000"/>
              <a:alpha val="80000"/>
            </a:schemeClr>
          </a:solidFill>
        </p:spPr>
        <p:txBody>
          <a:bodyPr anchor="ctr"/>
          <a:lstStyle/>
          <a:p>
            <a:r>
              <a:rPr lang="en-US" dirty="0">
                <a:solidFill>
                  <a:schemeClr val="bg1"/>
                </a:solidFill>
              </a:rPr>
              <a:t>The Basics</a:t>
            </a:r>
          </a:p>
        </p:txBody>
      </p:sp>
    </p:spTree>
    <p:extLst>
      <p:ext uri="{BB962C8B-B14F-4D97-AF65-F5344CB8AC3E}">
        <p14:creationId xmlns:p14="http://schemas.microsoft.com/office/powerpoint/2010/main" val="31256992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37"/>
          <p:cNvSpPr>
            <a:spLocks noGrp="1"/>
          </p:cNvSpPr>
          <p:nvPr>
            <p:ph type="title"/>
          </p:nvPr>
        </p:nvSpPr>
        <p:spPr/>
        <p:txBody>
          <a:bodyPr>
            <a:noAutofit/>
          </a:bodyPr>
          <a:lstStyle/>
          <a:p>
            <a:pPr algn="ctr"/>
            <a:r>
              <a:rPr lang="en-US" dirty="0">
                <a:solidFill>
                  <a:schemeClr val="bg1"/>
                </a:solidFill>
                <a:latin typeface="Segoe UI Light" panose="020B0502040204020203" pitchFamily="34" charset="0"/>
                <a:cs typeface="Segoe UI Light" panose="020B0502040204020203" pitchFamily="34" charset="0"/>
              </a:rPr>
              <a:t>The flow of ideas, money, and equity</a:t>
            </a:r>
          </a:p>
        </p:txBody>
      </p:sp>
      <p:sp>
        <p:nvSpPr>
          <p:cNvPr id="2" name="TextBox 1"/>
          <p:cNvSpPr txBox="1"/>
          <p:nvPr/>
        </p:nvSpPr>
        <p:spPr>
          <a:xfrm>
            <a:off x="189186" y="92624"/>
            <a:ext cx="12060621" cy="1126462"/>
          </a:xfrm>
          <a:prstGeom prst="rect">
            <a:avLst/>
          </a:prstGeom>
          <a:noFill/>
        </p:spPr>
        <p:txBody>
          <a:bodyPr wrap="square" lIns="182880" tIns="146304" rIns="182880" bIns="146304" rtlCol="0">
            <a:spAutoFit/>
          </a:bodyPr>
          <a:lstStyle/>
          <a:p>
            <a:pPr>
              <a:lnSpc>
                <a:spcPct val="90000"/>
              </a:lnSpc>
              <a:spcAft>
                <a:spcPts val="600"/>
              </a:spcAft>
            </a:pPr>
            <a:r>
              <a:rPr lang="en-US" sz="6000" dirty="0">
                <a:solidFill>
                  <a:schemeClr val="bg1"/>
                </a:solidFill>
                <a:latin typeface="Segoe UI Light" panose="020B0502040204020203" pitchFamily="34" charset="0"/>
                <a:cs typeface="Segoe UI Light" panose="020B0502040204020203" pitchFamily="34" charset="0"/>
              </a:rPr>
              <a:t>The flow of ideas, money, and equity</a:t>
            </a:r>
            <a:endParaRPr lang="en-US" sz="6000"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endParaRPr>
          </a:p>
        </p:txBody>
      </p:sp>
      <p:sp>
        <p:nvSpPr>
          <p:cNvPr id="84" name="TextBox 83"/>
          <p:cNvSpPr txBox="1"/>
          <p:nvPr/>
        </p:nvSpPr>
        <p:spPr>
          <a:xfrm>
            <a:off x="274639" y="233776"/>
            <a:ext cx="11162185" cy="1126462"/>
          </a:xfrm>
          <a:prstGeom prst="rect">
            <a:avLst/>
          </a:prstGeom>
          <a:noFill/>
        </p:spPr>
        <p:txBody>
          <a:bodyPr wrap="square" lIns="182880" tIns="146304" rIns="182880" bIns="146304" rtlCol="0">
            <a:spAutoFit/>
          </a:bodyPr>
          <a:lstStyle/>
          <a:p>
            <a:pPr>
              <a:lnSpc>
                <a:spcPct val="90000"/>
              </a:lnSpc>
              <a:spcAft>
                <a:spcPts val="600"/>
              </a:spcAft>
            </a:pPr>
            <a:r>
              <a:rPr lang="en-US" sz="6000" dirty="0">
                <a:solidFill>
                  <a:srgbClr val="737373"/>
                </a:solidFill>
                <a:latin typeface="Segoe UI Light" panose="020B0502040204020203" pitchFamily="34" charset="0"/>
                <a:cs typeface="Segoe UI Light" panose="020B0502040204020203" pitchFamily="34" charset="0"/>
              </a:rPr>
              <a:t>It’s a process…. </a:t>
            </a:r>
            <a:endParaRPr lang="en-US" sz="6000" dirty="0">
              <a:solidFill>
                <a:schemeClr val="accent3"/>
              </a:solidFill>
              <a:latin typeface="Segoe UI Light" panose="020B0502040204020203" pitchFamily="34" charset="0"/>
              <a:ea typeface="Segoe UI" pitchFamily="34" charset="0"/>
              <a:cs typeface="Segoe UI Light" panose="020B0502040204020203" pitchFamily="34" charset="0"/>
            </a:endParaRPr>
          </a:p>
        </p:txBody>
      </p:sp>
      <p:sp>
        <p:nvSpPr>
          <p:cNvPr id="6" name="TextBox 5"/>
          <p:cNvSpPr txBox="1"/>
          <p:nvPr/>
        </p:nvSpPr>
        <p:spPr>
          <a:xfrm>
            <a:off x="457199" y="1266803"/>
            <a:ext cx="11707003" cy="4976747"/>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latin typeface="+mj-lt"/>
              </a:rPr>
              <a:t>Avoid “no leaders”- at least try to. Since most seed are no leads, that just means he is looking for confirmation that you are as hot as he assumes </a:t>
            </a:r>
          </a:p>
          <a:p>
            <a:pPr>
              <a:lnSpc>
                <a:spcPct val="90000"/>
              </a:lnSpc>
              <a:spcAft>
                <a:spcPts val="600"/>
              </a:spcAft>
            </a:pPr>
            <a:r>
              <a:rPr lang="en-US" sz="2400" dirty="0">
                <a:gradFill>
                  <a:gsLst>
                    <a:gs pos="2917">
                      <a:schemeClr val="tx1"/>
                    </a:gs>
                    <a:gs pos="30000">
                      <a:schemeClr val="tx1"/>
                    </a:gs>
                  </a:gsLst>
                  <a:lin ang="5400000" scaled="0"/>
                </a:gradFill>
                <a:latin typeface="+mj-lt"/>
              </a:rPr>
              <a:t>Underestimate what you need to get oversubscription </a:t>
            </a:r>
          </a:p>
          <a:p>
            <a:pPr>
              <a:lnSpc>
                <a:spcPct val="90000"/>
              </a:lnSpc>
              <a:spcAft>
                <a:spcPts val="600"/>
              </a:spcAft>
            </a:pPr>
            <a:r>
              <a:rPr lang="en-US" sz="2400" dirty="0">
                <a:gradFill>
                  <a:gsLst>
                    <a:gs pos="2917">
                      <a:schemeClr val="tx1"/>
                    </a:gs>
                    <a:gs pos="30000">
                      <a:schemeClr val="tx1"/>
                    </a:gs>
                  </a:gsLst>
                  <a:lin ang="5400000" scaled="0"/>
                </a:gradFill>
                <a:latin typeface="+mj-lt"/>
              </a:rPr>
              <a:t>Be profitable if you can or at least grow like crazy </a:t>
            </a:r>
          </a:p>
          <a:p>
            <a:pPr>
              <a:lnSpc>
                <a:spcPct val="90000"/>
              </a:lnSpc>
              <a:spcAft>
                <a:spcPts val="600"/>
              </a:spcAft>
            </a:pPr>
            <a:r>
              <a:rPr lang="en-US" sz="2400" dirty="0">
                <a:gradFill>
                  <a:gsLst>
                    <a:gs pos="2917">
                      <a:schemeClr val="tx1"/>
                    </a:gs>
                    <a:gs pos="30000">
                      <a:schemeClr val="tx1"/>
                    </a:gs>
                  </a:gsLst>
                  <a:lin ang="5400000" scaled="0"/>
                </a:gradFill>
                <a:latin typeface="+mj-lt"/>
              </a:rPr>
              <a:t>Don’t optimize valuation</a:t>
            </a:r>
          </a:p>
          <a:p>
            <a:pPr>
              <a:lnSpc>
                <a:spcPct val="90000"/>
              </a:lnSpc>
              <a:spcAft>
                <a:spcPts val="600"/>
              </a:spcAft>
            </a:pPr>
            <a:r>
              <a:rPr lang="en-US" sz="2400" dirty="0">
                <a:gradFill>
                  <a:gsLst>
                    <a:gs pos="2917">
                      <a:schemeClr val="tx1"/>
                    </a:gs>
                    <a:gs pos="30000">
                      <a:schemeClr val="tx1"/>
                    </a:gs>
                  </a:gsLst>
                  <a:lin ang="5400000" scaled="0"/>
                </a:gradFill>
                <a:latin typeface="+mj-lt"/>
              </a:rPr>
              <a:t>Yes before valuation- for first investor</a:t>
            </a:r>
          </a:p>
          <a:p>
            <a:pPr>
              <a:lnSpc>
                <a:spcPct val="90000"/>
              </a:lnSpc>
              <a:spcAft>
                <a:spcPts val="600"/>
              </a:spcAft>
            </a:pPr>
            <a:r>
              <a:rPr lang="en-US" sz="2400" dirty="0">
                <a:gradFill>
                  <a:gsLst>
                    <a:gs pos="2917">
                      <a:schemeClr val="tx1"/>
                    </a:gs>
                    <a:gs pos="30000">
                      <a:schemeClr val="tx1"/>
                    </a:gs>
                  </a:gsLst>
                  <a:lin ang="5400000" scaled="0"/>
                </a:gradFill>
                <a:latin typeface="+mj-lt"/>
              </a:rPr>
              <a:t>One man handles fund raising </a:t>
            </a:r>
          </a:p>
          <a:p>
            <a:pPr>
              <a:lnSpc>
                <a:spcPct val="90000"/>
              </a:lnSpc>
              <a:spcAft>
                <a:spcPts val="600"/>
              </a:spcAft>
            </a:pPr>
            <a:r>
              <a:rPr lang="en-US" sz="2400" dirty="0">
                <a:gradFill>
                  <a:gsLst>
                    <a:gs pos="2917">
                      <a:schemeClr val="tx1"/>
                    </a:gs>
                    <a:gs pos="30000">
                      <a:schemeClr val="tx1"/>
                    </a:gs>
                  </a:gsLst>
                  <a:lin ang="5400000" scaled="0"/>
                </a:gradFill>
                <a:latin typeface="+mj-lt"/>
              </a:rPr>
              <a:t>Stop fundraising when it stop working</a:t>
            </a:r>
          </a:p>
          <a:p>
            <a:pPr>
              <a:lnSpc>
                <a:spcPct val="90000"/>
              </a:lnSpc>
              <a:spcAft>
                <a:spcPts val="600"/>
              </a:spcAft>
            </a:pPr>
            <a:r>
              <a:rPr lang="en-US" sz="2400" dirty="0">
                <a:gradFill>
                  <a:gsLst>
                    <a:gs pos="2917">
                      <a:schemeClr val="tx1"/>
                    </a:gs>
                    <a:gs pos="30000">
                      <a:schemeClr val="tx1"/>
                    </a:gs>
                  </a:gsLst>
                  <a:lin ang="5400000" scaled="0"/>
                </a:gradFill>
                <a:latin typeface="+mj-lt"/>
              </a:rPr>
              <a:t>Be the good guy- don’t burn bridges, be a pro, avoid arrogance. When you reject and when you are being rejected </a:t>
            </a:r>
          </a:p>
          <a:p>
            <a:pPr>
              <a:lnSpc>
                <a:spcPct val="90000"/>
              </a:lnSpc>
              <a:spcAft>
                <a:spcPts val="600"/>
              </a:spcAft>
            </a:pPr>
            <a:r>
              <a:rPr lang="en-US" sz="2400" dirty="0">
                <a:gradFill>
                  <a:gsLst>
                    <a:gs pos="2917">
                      <a:schemeClr val="tx1"/>
                    </a:gs>
                    <a:gs pos="30000">
                      <a:schemeClr val="tx1"/>
                    </a:gs>
                  </a:gsLst>
                  <a:lin ang="5400000" scaled="0"/>
                </a:gradFill>
                <a:latin typeface="+mj-lt"/>
              </a:rPr>
              <a:t> </a:t>
            </a:r>
          </a:p>
          <a:p>
            <a:pPr>
              <a:lnSpc>
                <a:spcPct val="90000"/>
              </a:lnSpc>
              <a:spcAft>
                <a:spcPts val="600"/>
              </a:spcAft>
            </a:pPr>
            <a:endParaRPr lang="en-US" sz="2400" dirty="0">
              <a:gradFill>
                <a:gsLst>
                  <a:gs pos="2917">
                    <a:schemeClr val="tx1"/>
                  </a:gs>
                  <a:gs pos="30000">
                    <a:schemeClr val="tx1"/>
                  </a:gs>
                </a:gsLst>
                <a:lin ang="5400000" scaled="0"/>
              </a:gradFill>
              <a:latin typeface="+mj-lt"/>
            </a:endParaRPr>
          </a:p>
        </p:txBody>
      </p:sp>
    </p:spTree>
    <p:extLst>
      <p:ext uri="{BB962C8B-B14F-4D97-AF65-F5344CB8AC3E}">
        <p14:creationId xmlns:p14="http://schemas.microsoft.com/office/powerpoint/2010/main" val="22343718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4" name="Footer Placeholder 3"/>
          <p:cNvSpPr>
            <a:spLocks noGrp="1"/>
          </p:cNvSpPr>
          <p:nvPr>
            <p:ph type="ftr" sz="quarter" idx="11"/>
          </p:nvPr>
        </p:nvSpPr>
        <p:spPr/>
        <p:txBody>
          <a:bodyPr/>
          <a:lstStyle/>
          <a:p>
            <a:r>
              <a:rPr lang="en-US"/>
              <a:t>Microsoft Ventures</a:t>
            </a:r>
            <a:endParaRPr lang="en-US" dirty="0"/>
          </a:p>
        </p:txBody>
      </p:sp>
      <p:pic>
        <p:nvPicPr>
          <p:cNvPr id="6" name="Silicon Valley Season 1 Episode #2 Clip 1 (HBO)">
            <a:hlinkClick r:id="" action="ppaction://media"/>
          </p:cNvPr>
          <p:cNvPicPr>
            <a:picLocks noGrp="1" noChangeAspect="1"/>
          </p:cNvPicPr>
          <p:nvPr>
            <p:ph sz="quarter" idx="10"/>
            <a:videoFile r:link="rId2"/>
            <p:extLst>
              <p:ext uri="{DAA4B4D4-6D71-4841-9C94-3DE7FCFB9230}">
                <p14:media xmlns:p14="http://schemas.microsoft.com/office/powerpoint/2010/main" r:embed="rId1"/>
              </p:ext>
            </p:extLst>
          </p:nvPr>
        </p:nvPicPr>
        <p:blipFill>
          <a:blip r:embed="rId4"/>
          <a:stretch>
            <a:fillRect/>
          </a:stretch>
        </p:blipFill>
        <p:spPr>
          <a:xfrm>
            <a:off x="192710" y="70919"/>
            <a:ext cx="12161836" cy="6842329"/>
          </a:xfrm>
        </p:spPr>
      </p:pic>
    </p:spTree>
    <p:extLst>
      <p:ext uri="{BB962C8B-B14F-4D97-AF65-F5344CB8AC3E}">
        <p14:creationId xmlns:p14="http://schemas.microsoft.com/office/powerpoint/2010/main" val="5482033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9303"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37"/>
          <p:cNvSpPr>
            <a:spLocks noGrp="1"/>
          </p:cNvSpPr>
          <p:nvPr>
            <p:ph type="title"/>
          </p:nvPr>
        </p:nvSpPr>
        <p:spPr/>
        <p:txBody>
          <a:bodyPr>
            <a:noAutofit/>
          </a:bodyPr>
          <a:lstStyle/>
          <a:p>
            <a:pPr algn="ctr"/>
            <a:r>
              <a:rPr lang="en-US" dirty="0">
                <a:solidFill>
                  <a:schemeClr val="bg1"/>
                </a:solidFill>
                <a:latin typeface="Segoe UI Light" panose="020B0502040204020203" pitchFamily="34" charset="0"/>
                <a:cs typeface="Segoe UI Light" panose="020B0502040204020203" pitchFamily="34" charset="0"/>
              </a:rPr>
              <a:t>The flow of ideas, money, and equity</a:t>
            </a:r>
          </a:p>
        </p:txBody>
      </p:sp>
      <p:sp>
        <p:nvSpPr>
          <p:cNvPr id="2" name="TextBox 1"/>
          <p:cNvSpPr txBox="1"/>
          <p:nvPr/>
        </p:nvSpPr>
        <p:spPr>
          <a:xfrm>
            <a:off x="189186" y="92624"/>
            <a:ext cx="12060621" cy="1126462"/>
          </a:xfrm>
          <a:prstGeom prst="rect">
            <a:avLst/>
          </a:prstGeom>
          <a:noFill/>
        </p:spPr>
        <p:txBody>
          <a:bodyPr wrap="square" lIns="182880" tIns="146304" rIns="182880" bIns="146304" rtlCol="0">
            <a:spAutoFit/>
          </a:bodyPr>
          <a:lstStyle/>
          <a:p>
            <a:pPr>
              <a:lnSpc>
                <a:spcPct val="90000"/>
              </a:lnSpc>
              <a:spcAft>
                <a:spcPts val="600"/>
              </a:spcAft>
            </a:pPr>
            <a:r>
              <a:rPr lang="en-US" sz="6000" dirty="0">
                <a:solidFill>
                  <a:schemeClr val="bg1"/>
                </a:solidFill>
                <a:latin typeface="Segoe UI Light" panose="020B0502040204020203" pitchFamily="34" charset="0"/>
                <a:cs typeface="Segoe UI Light" panose="020B0502040204020203" pitchFamily="34" charset="0"/>
              </a:rPr>
              <a:t>The flow of ideas, money, and equity</a:t>
            </a:r>
            <a:endParaRPr lang="en-US" sz="6000"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endParaRPr>
          </a:p>
        </p:txBody>
      </p:sp>
      <p:sp>
        <p:nvSpPr>
          <p:cNvPr id="84" name="TextBox 83"/>
          <p:cNvSpPr txBox="1"/>
          <p:nvPr/>
        </p:nvSpPr>
        <p:spPr>
          <a:xfrm>
            <a:off x="274639" y="233776"/>
            <a:ext cx="11162185" cy="1126462"/>
          </a:xfrm>
          <a:prstGeom prst="rect">
            <a:avLst/>
          </a:prstGeom>
          <a:noFill/>
        </p:spPr>
        <p:txBody>
          <a:bodyPr wrap="square" lIns="182880" tIns="146304" rIns="182880" bIns="146304" rtlCol="0">
            <a:spAutoFit/>
          </a:bodyPr>
          <a:lstStyle/>
          <a:p>
            <a:pPr>
              <a:lnSpc>
                <a:spcPct val="90000"/>
              </a:lnSpc>
              <a:spcAft>
                <a:spcPts val="600"/>
              </a:spcAft>
            </a:pPr>
            <a:r>
              <a:rPr lang="en-US" sz="6000" dirty="0">
                <a:solidFill>
                  <a:srgbClr val="737373"/>
                </a:solidFill>
                <a:latin typeface="Segoe UI Light" panose="020B0502040204020203" pitchFamily="34" charset="0"/>
                <a:cs typeface="Segoe UI Light" panose="020B0502040204020203" pitchFamily="34" charset="0"/>
              </a:rPr>
              <a:t>The </a:t>
            </a:r>
            <a:r>
              <a:rPr lang="en-US" sz="6000" dirty="0">
                <a:solidFill>
                  <a:schemeClr val="accent3"/>
                </a:solidFill>
                <a:latin typeface="Segoe UI Light" panose="020B0502040204020203" pitchFamily="34" charset="0"/>
                <a:cs typeface="Segoe UI Light" panose="020B0502040204020203" pitchFamily="34" charset="0"/>
              </a:rPr>
              <a:t>Keys</a:t>
            </a:r>
            <a:endParaRPr lang="en-US" sz="6000" dirty="0">
              <a:solidFill>
                <a:schemeClr val="accent3"/>
              </a:solidFill>
              <a:latin typeface="Segoe UI Light" panose="020B0502040204020203" pitchFamily="34" charset="0"/>
              <a:ea typeface="Segoe UI" pitchFamily="34" charset="0"/>
              <a:cs typeface="Segoe UI Light" panose="020B0502040204020203" pitchFamily="34" charset="0"/>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75952" y="1790699"/>
            <a:ext cx="5973855" cy="4100137"/>
          </a:xfrm>
          <a:prstGeom prst="rect">
            <a:avLst/>
          </a:prstGeom>
        </p:spPr>
      </p:pic>
      <p:sp>
        <p:nvSpPr>
          <p:cNvPr id="6" name="TextBox 5"/>
          <p:cNvSpPr txBox="1"/>
          <p:nvPr/>
        </p:nvSpPr>
        <p:spPr>
          <a:xfrm>
            <a:off x="457200" y="1597133"/>
            <a:ext cx="5486400" cy="4789003"/>
          </a:xfrm>
          <a:prstGeom prst="rect">
            <a:avLst/>
          </a:prstGeom>
          <a:noFill/>
        </p:spPr>
        <p:txBody>
          <a:bodyPr wrap="square" lIns="182880" tIns="146304" rIns="182880" bIns="146304" rtlCol="0">
            <a:spAutoFit/>
          </a:bodyPr>
          <a:lstStyle/>
          <a:p>
            <a:pPr>
              <a:lnSpc>
                <a:spcPct val="90000"/>
              </a:lnSpc>
              <a:spcAft>
                <a:spcPts val="600"/>
              </a:spcAft>
            </a:pPr>
            <a:r>
              <a:rPr lang="en-US" sz="2800" dirty="0">
                <a:gradFill>
                  <a:gsLst>
                    <a:gs pos="2917">
                      <a:schemeClr val="tx1"/>
                    </a:gs>
                    <a:gs pos="30000">
                      <a:schemeClr val="tx1"/>
                    </a:gs>
                  </a:gsLst>
                  <a:lin ang="5400000" scaled="0"/>
                </a:gradFill>
                <a:latin typeface="+mj-lt"/>
              </a:rPr>
              <a:t>Get a warm intro </a:t>
            </a:r>
          </a:p>
          <a:p>
            <a:pPr>
              <a:lnSpc>
                <a:spcPct val="90000"/>
              </a:lnSpc>
              <a:spcAft>
                <a:spcPts val="600"/>
              </a:spcAft>
            </a:pPr>
            <a:r>
              <a:rPr lang="en-US" sz="2800" dirty="0">
                <a:gradFill>
                  <a:gsLst>
                    <a:gs pos="2917">
                      <a:schemeClr val="tx1"/>
                    </a:gs>
                    <a:gs pos="30000">
                      <a:schemeClr val="tx1"/>
                    </a:gs>
                  </a:gsLst>
                  <a:lin ang="5400000" scaled="0"/>
                </a:gradFill>
                <a:latin typeface="+mj-lt"/>
              </a:rPr>
              <a:t>Know who you are pitching to </a:t>
            </a:r>
          </a:p>
          <a:p>
            <a:pPr>
              <a:lnSpc>
                <a:spcPct val="90000"/>
              </a:lnSpc>
              <a:spcAft>
                <a:spcPts val="600"/>
              </a:spcAft>
            </a:pPr>
            <a:r>
              <a:rPr lang="en-US" sz="2800" dirty="0">
                <a:gradFill>
                  <a:gsLst>
                    <a:gs pos="2917">
                      <a:schemeClr val="tx1"/>
                    </a:gs>
                    <a:gs pos="30000">
                      <a:schemeClr val="tx1"/>
                    </a:gs>
                  </a:gsLst>
                  <a:lin ang="5400000" scaled="0"/>
                </a:gradFill>
                <a:latin typeface="+mj-lt"/>
              </a:rPr>
              <a:t>First impression</a:t>
            </a:r>
          </a:p>
          <a:p>
            <a:pPr>
              <a:lnSpc>
                <a:spcPct val="90000"/>
              </a:lnSpc>
              <a:spcAft>
                <a:spcPts val="600"/>
              </a:spcAft>
            </a:pPr>
            <a:r>
              <a:rPr lang="en-US" sz="2800" dirty="0">
                <a:gradFill>
                  <a:gsLst>
                    <a:gs pos="2917">
                      <a:schemeClr val="tx1"/>
                    </a:gs>
                    <a:gs pos="30000">
                      <a:schemeClr val="tx1"/>
                    </a:gs>
                  </a:gsLst>
                  <a:lin ang="5400000" scaled="0"/>
                </a:gradFill>
                <a:latin typeface="+mj-lt"/>
              </a:rPr>
              <a:t>Problem first</a:t>
            </a:r>
          </a:p>
          <a:p>
            <a:pPr>
              <a:lnSpc>
                <a:spcPct val="90000"/>
              </a:lnSpc>
              <a:spcAft>
                <a:spcPts val="600"/>
              </a:spcAft>
            </a:pPr>
            <a:r>
              <a:rPr lang="en-US" sz="2800" dirty="0">
                <a:gradFill>
                  <a:gsLst>
                    <a:gs pos="2917">
                      <a:schemeClr val="tx1"/>
                    </a:gs>
                    <a:gs pos="30000">
                      <a:schemeClr val="tx1"/>
                    </a:gs>
                  </a:gsLst>
                  <a:lin ang="5400000" scaled="0"/>
                </a:gradFill>
                <a:latin typeface="+mj-lt"/>
              </a:rPr>
              <a:t>Know your field </a:t>
            </a:r>
          </a:p>
          <a:p>
            <a:pPr>
              <a:lnSpc>
                <a:spcPct val="90000"/>
              </a:lnSpc>
              <a:spcAft>
                <a:spcPts val="600"/>
              </a:spcAft>
            </a:pPr>
            <a:r>
              <a:rPr lang="en-US" sz="2800" dirty="0">
                <a:gradFill>
                  <a:gsLst>
                    <a:gs pos="2917">
                      <a:schemeClr val="tx1"/>
                    </a:gs>
                    <a:gs pos="30000">
                      <a:schemeClr val="tx1"/>
                    </a:gs>
                  </a:gsLst>
                  <a:lin ang="5400000" scaled="0"/>
                </a:gradFill>
                <a:latin typeface="+mj-lt"/>
              </a:rPr>
              <a:t>Know your weaknesses- be honest about them </a:t>
            </a:r>
          </a:p>
          <a:p>
            <a:pPr>
              <a:lnSpc>
                <a:spcPct val="90000"/>
              </a:lnSpc>
              <a:spcAft>
                <a:spcPts val="600"/>
              </a:spcAft>
            </a:pPr>
            <a:r>
              <a:rPr lang="en-US" sz="2800" dirty="0">
                <a:gradFill>
                  <a:gsLst>
                    <a:gs pos="2917">
                      <a:schemeClr val="tx1"/>
                    </a:gs>
                    <a:gs pos="30000">
                      <a:schemeClr val="tx1"/>
                    </a:gs>
                  </a:gsLst>
                  <a:lin ang="5400000" scaled="0"/>
                </a:gradFill>
                <a:latin typeface="+mj-lt"/>
              </a:rPr>
              <a:t>Show what you have done</a:t>
            </a:r>
          </a:p>
          <a:p>
            <a:pPr>
              <a:lnSpc>
                <a:spcPct val="90000"/>
              </a:lnSpc>
              <a:spcAft>
                <a:spcPts val="600"/>
              </a:spcAft>
            </a:pPr>
            <a:r>
              <a:rPr lang="en-US" sz="2800" dirty="0">
                <a:gradFill>
                  <a:gsLst>
                    <a:gs pos="2917">
                      <a:schemeClr val="tx1"/>
                    </a:gs>
                    <a:gs pos="30000">
                      <a:schemeClr val="tx1"/>
                    </a:gs>
                  </a:gsLst>
                  <a:lin ang="5400000" scaled="0"/>
                </a:gradFill>
                <a:latin typeface="+mj-lt"/>
              </a:rPr>
              <a:t>Show that you can scale </a:t>
            </a:r>
          </a:p>
          <a:p>
            <a:pPr>
              <a:lnSpc>
                <a:spcPct val="90000"/>
              </a:lnSpc>
              <a:spcAft>
                <a:spcPts val="600"/>
              </a:spcAft>
            </a:pPr>
            <a:r>
              <a:rPr lang="en-US" sz="2800" dirty="0">
                <a:gradFill>
                  <a:gsLst>
                    <a:gs pos="2917">
                      <a:schemeClr val="tx1"/>
                    </a:gs>
                    <a:gs pos="30000">
                      <a:schemeClr val="tx1"/>
                    </a:gs>
                  </a:gsLst>
                  <a:lin ang="5400000" scaled="0"/>
                </a:gradFill>
                <a:latin typeface="+mj-lt"/>
              </a:rPr>
              <a:t>Have a plan </a:t>
            </a:r>
          </a:p>
        </p:txBody>
      </p:sp>
    </p:spTree>
    <p:extLst>
      <p:ext uri="{BB962C8B-B14F-4D97-AF65-F5344CB8AC3E}">
        <p14:creationId xmlns:p14="http://schemas.microsoft.com/office/powerpoint/2010/main" val="304358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37"/>
          <p:cNvSpPr>
            <a:spLocks noGrp="1"/>
          </p:cNvSpPr>
          <p:nvPr>
            <p:ph type="title"/>
          </p:nvPr>
        </p:nvSpPr>
        <p:spPr/>
        <p:txBody>
          <a:bodyPr>
            <a:noAutofit/>
          </a:bodyPr>
          <a:lstStyle/>
          <a:p>
            <a:pPr algn="ctr"/>
            <a:r>
              <a:rPr lang="en-US" dirty="0">
                <a:solidFill>
                  <a:schemeClr val="bg1"/>
                </a:solidFill>
                <a:latin typeface="Segoe UI Light" panose="020B0502040204020203" pitchFamily="34" charset="0"/>
                <a:cs typeface="Segoe UI Light" panose="020B0502040204020203" pitchFamily="34" charset="0"/>
              </a:rPr>
              <a:t>The flow of ideas, money, and equity</a:t>
            </a:r>
          </a:p>
        </p:txBody>
      </p:sp>
      <p:sp>
        <p:nvSpPr>
          <p:cNvPr id="2" name="TextBox 1"/>
          <p:cNvSpPr txBox="1"/>
          <p:nvPr/>
        </p:nvSpPr>
        <p:spPr>
          <a:xfrm>
            <a:off x="189186" y="92624"/>
            <a:ext cx="12060621" cy="1126462"/>
          </a:xfrm>
          <a:prstGeom prst="rect">
            <a:avLst/>
          </a:prstGeom>
          <a:noFill/>
        </p:spPr>
        <p:txBody>
          <a:bodyPr wrap="square" lIns="182880" tIns="146304" rIns="182880" bIns="146304" rtlCol="0">
            <a:spAutoFit/>
          </a:bodyPr>
          <a:lstStyle/>
          <a:p>
            <a:pPr>
              <a:lnSpc>
                <a:spcPct val="90000"/>
              </a:lnSpc>
              <a:spcAft>
                <a:spcPts val="600"/>
              </a:spcAft>
            </a:pPr>
            <a:r>
              <a:rPr lang="en-US" sz="6000" dirty="0">
                <a:solidFill>
                  <a:schemeClr val="bg1"/>
                </a:solidFill>
                <a:latin typeface="Segoe UI Light" panose="020B0502040204020203" pitchFamily="34" charset="0"/>
                <a:cs typeface="Segoe UI Light" panose="020B0502040204020203" pitchFamily="34" charset="0"/>
              </a:rPr>
              <a:t>The flow of ideas, money, and equity</a:t>
            </a:r>
            <a:endParaRPr lang="en-US" sz="6000"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endParaRPr>
          </a:p>
        </p:txBody>
      </p:sp>
      <p:sp>
        <p:nvSpPr>
          <p:cNvPr id="84" name="TextBox 83"/>
          <p:cNvSpPr txBox="1"/>
          <p:nvPr/>
        </p:nvSpPr>
        <p:spPr>
          <a:xfrm>
            <a:off x="274639" y="233776"/>
            <a:ext cx="11162185" cy="1126462"/>
          </a:xfrm>
          <a:prstGeom prst="rect">
            <a:avLst/>
          </a:prstGeom>
          <a:noFill/>
        </p:spPr>
        <p:txBody>
          <a:bodyPr wrap="square" lIns="182880" tIns="146304" rIns="182880" bIns="146304" rtlCol="0">
            <a:spAutoFit/>
          </a:bodyPr>
          <a:lstStyle/>
          <a:p>
            <a:pPr>
              <a:lnSpc>
                <a:spcPct val="90000"/>
              </a:lnSpc>
              <a:spcAft>
                <a:spcPts val="600"/>
              </a:spcAft>
            </a:pPr>
            <a:r>
              <a:rPr lang="en-US" sz="6000" dirty="0">
                <a:solidFill>
                  <a:srgbClr val="737373"/>
                </a:solidFill>
                <a:latin typeface="Segoe UI Light" panose="020B0502040204020203" pitchFamily="34" charset="0"/>
                <a:cs typeface="Segoe UI Light" panose="020B0502040204020203" pitchFamily="34" charset="0"/>
              </a:rPr>
              <a:t>Things to </a:t>
            </a:r>
            <a:r>
              <a:rPr lang="en-US" sz="6000" dirty="0">
                <a:solidFill>
                  <a:schemeClr val="accent3"/>
                </a:solidFill>
                <a:latin typeface="Segoe UI Light" panose="020B0502040204020203" pitchFamily="34" charset="0"/>
                <a:cs typeface="Segoe UI Light" panose="020B0502040204020203" pitchFamily="34" charset="0"/>
              </a:rPr>
              <a:t>Avoid</a:t>
            </a:r>
            <a:endParaRPr lang="en-US" sz="6000" dirty="0">
              <a:solidFill>
                <a:schemeClr val="accent3"/>
              </a:solidFill>
              <a:latin typeface="Segoe UI Light" panose="020B0502040204020203" pitchFamily="34" charset="0"/>
              <a:ea typeface="Segoe UI" pitchFamily="34" charset="0"/>
              <a:cs typeface="Segoe UI Light" panose="020B0502040204020203" pitchFamily="34" charset="0"/>
            </a:endParaRPr>
          </a:p>
        </p:txBody>
      </p:sp>
      <p:sp>
        <p:nvSpPr>
          <p:cNvPr id="6" name="TextBox 5"/>
          <p:cNvSpPr txBox="1"/>
          <p:nvPr/>
        </p:nvSpPr>
        <p:spPr>
          <a:xfrm>
            <a:off x="457200" y="1597133"/>
            <a:ext cx="6496050" cy="4727448"/>
          </a:xfrm>
          <a:prstGeom prst="rect">
            <a:avLst/>
          </a:prstGeom>
          <a:noFill/>
        </p:spPr>
        <p:txBody>
          <a:bodyPr wrap="square" lIns="182880" tIns="146304" rIns="182880" bIns="146304" rtlCol="0">
            <a:spAutoFit/>
          </a:bodyPr>
          <a:lstStyle/>
          <a:p>
            <a:pPr marL="342900" indent="-342900">
              <a:buFont typeface="Arial"/>
              <a:buChar char="•"/>
            </a:pPr>
            <a:r>
              <a:rPr lang="en-US" sz="2400" dirty="0">
                <a:latin typeface="+mj-lt"/>
                <a:cs typeface="Helvetica"/>
              </a:rPr>
              <a:t>Product demos that don’t work</a:t>
            </a:r>
          </a:p>
          <a:p>
            <a:pPr marL="342900" indent="-342900">
              <a:buFont typeface="Arial"/>
              <a:buChar char="•"/>
            </a:pPr>
            <a:r>
              <a:rPr lang="en-US" sz="2400" dirty="0">
                <a:latin typeface="+mj-lt"/>
                <a:cs typeface="Helvetica"/>
              </a:rPr>
              <a:t>Derivative product and positioning</a:t>
            </a:r>
          </a:p>
          <a:p>
            <a:pPr marL="342900" indent="-342900">
              <a:buFont typeface="Arial"/>
              <a:buChar char="•"/>
            </a:pPr>
            <a:r>
              <a:rPr lang="en-US" sz="2400" dirty="0">
                <a:latin typeface="+mj-lt"/>
                <a:cs typeface="Helvetica"/>
              </a:rPr>
              <a:t>Long answers filled w/ buzzwords</a:t>
            </a:r>
          </a:p>
          <a:p>
            <a:pPr marL="342900" indent="-342900">
              <a:buFont typeface="Arial"/>
              <a:buChar char="•"/>
            </a:pPr>
            <a:r>
              <a:rPr lang="en-US" sz="2400" dirty="0">
                <a:latin typeface="+mj-lt"/>
                <a:cs typeface="Helvetica"/>
              </a:rPr>
              <a:t>Trying to have all the answers</a:t>
            </a:r>
          </a:p>
          <a:p>
            <a:pPr marL="342900" indent="-342900">
              <a:buFont typeface="Arial"/>
              <a:buChar char="•"/>
            </a:pPr>
            <a:r>
              <a:rPr lang="en-US" sz="2400" dirty="0">
                <a:latin typeface="+mj-lt"/>
                <a:cs typeface="Helvetica"/>
              </a:rPr>
              <a:t>Long pitch decks</a:t>
            </a:r>
          </a:p>
          <a:p>
            <a:pPr marL="342900" indent="-342900">
              <a:buFont typeface="Arial"/>
              <a:buChar char="•"/>
            </a:pPr>
            <a:r>
              <a:rPr lang="en-US" sz="2400" dirty="0">
                <a:latin typeface="+mj-lt"/>
                <a:cs typeface="Helvetica"/>
              </a:rPr>
              <a:t>Don’t have clear raise amount</a:t>
            </a:r>
          </a:p>
          <a:p>
            <a:pPr marL="342900" indent="-342900">
              <a:buFont typeface="Arial"/>
              <a:buChar char="•"/>
            </a:pPr>
            <a:r>
              <a:rPr lang="en-US" sz="2400" dirty="0">
                <a:latin typeface="+mj-lt"/>
                <a:cs typeface="Helvetica"/>
              </a:rPr>
              <a:t>Asking for investor intros after one passes</a:t>
            </a:r>
          </a:p>
          <a:p>
            <a:pPr marL="342900" indent="-342900">
              <a:buFont typeface="Arial"/>
              <a:buChar char="•"/>
            </a:pPr>
            <a:r>
              <a:rPr lang="en-US" sz="2400" dirty="0">
                <a:latin typeface="+mj-lt"/>
                <a:cs typeface="Helvetica"/>
              </a:rPr>
              <a:t>Overemphasizing PR and press</a:t>
            </a:r>
          </a:p>
          <a:p>
            <a:pPr marL="342900" indent="-342900">
              <a:buFont typeface="Arial"/>
              <a:buChar char="•"/>
            </a:pPr>
            <a:r>
              <a:rPr lang="en-US" sz="2400" dirty="0">
                <a:latin typeface="+mj-lt"/>
                <a:cs typeface="Helvetica"/>
              </a:rPr>
              <a:t>No product team in place</a:t>
            </a:r>
          </a:p>
          <a:p>
            <a:pPr marL="342900" indent="-342900">
              <a:buFont typeface="Arial"/>
              <a:buChar char="•"/>
            </a:pPr>
            <a:r>
              <a:rPr lang="en-US" sz="2400" dirty="0">
                <a:latin typeface="+mj-lt"/>
                <a:cs typeface="Helvetica"/>
              </a:rPr>
              <a:t>Pitching different partners in firm after a pass</a:t>
            </a:r>
          </a:p>
          <a:p>
            <a:pPr marL="342900" indent="-342900">
              <a:buFont typeface="Arial"/>
              <a:buChar char="•"/>
            </a:pPr>
            <a:r>
              <a:rPr lang="en-US" sz="2400" dirty="0">
                <a:latin typeface="+mj-lt"/>
                <a:cs typeface="Helvetica"/>
              </a:rPr>
              <a:t>Bringing non-founders to 1</a:t>
            </a:r>
            <a:r>
              <a:rPr lang="en-US" sz="2400" baseline="30000" dirty="0">
                <a:latin typeface="+mj-lt"/>
                <a:cs typeface="Helvetica"/>
              </a:rPr>
              <a:t>st</a:t>
            </a:r>
            <a:r>
              <a:rPr lang="en-US" sz="2400" dirty="0">
                <a:latin typeface="+mj-lt"/>
                <a:cs typeface="Helvetica"/>
              </a:rPr>
              <a:t> meeting</a:t>
            </a:r>
          </a:p>
          <a:p>
            <a:pPr marL="342900" indent="-342900">
              <a:buFont typeface="Arial"/>
              <a:buChar char="•"/>
            </a:pPr>
            <a:r>
              <a:rPr lang="en-US" sz="2400" dirty="0">
                <a:latin typeface="+mj-lt"/>
                <a:cs typeface="Helvetica"/>
              </a:rPr>
              <a:t>Too many emails / follow ups</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53250" y="2040041"/>
            <a:ext cx="5210953" cy="3903185"/>
          </a:xfrm>
          <a:prstGeom prst="rect">
            <a:avLst/>
          </a:prstGeom>
        </p:spPr>
      </p:pic>
    </p:spTree>
    <p:extLst>
      <p:ext uri="{BB962C8B-B14F-4D97-AF65-F5344CB8AC3E}">
        <p14:creationId xmlns:p14="http://schemas.microsoft.com/office/powerpoint/2010/main" val="1449529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8000" y="1970806"/>
            <a:ext cx="5578475" cy="4178471"/>
          </a:xfrm>
          <a:prstGeom prst="rect">
            <a:avLst/>
          </a:prstGeom>
        </p:spPr>
      </p:pic>
      <p:sp>
        <p:nvSpPr>
          <p:cNvPr id="21" name="Title 37"/>
          <p:cNvSpPr>
            <a:spLocks noGrp="1"/>
          </p:cNvSpPr>
          <p:nvPr>
            <p:ph type="title"/>
          </p:nvPr>
        </p:nvSpPr>
        <p:spPr/>
        <p:txBody>
          <a:bodyPr>
            <a:noAutofit/>
          </a:bodyPr>
          <a:lstStyle/>
          <a:p>
            <a:pPr algn="ctr"/>
            <a:r>
              <a:rPr lang="en-US" dirty="0">
                <a:solidFill>
                  <a:schemeClr val="bg1"/>
                </a:solidFill>
                <a:latin typeface="Segoe UI Light" panose="020B0502040204020203" pitchFamily="34" charset="0"/>
                <a:cs typeface="Segoe UI Light" panose="020B0502040204020203" pitchFamily="34" charset="0"/>
              </a:rPr>
              <a:t>The flow of ideas, money, and equity</a:t>
            </a:r>
          </a:p>
        </p:txBody>
      </p:sp>
      <p:sp>
        <p:nvSpPr>
          <p:cNvPr id="2" name="TextBox 1"/>
          <p:cNvSpPr txBox="1"/>
          <p:nvPr/>
        </p:nvSpPr>
        <p:spPr>
          <a:xfrm>
            <a:off x="189186" y="92624"/>
            <a:ext cx="12060621" cy="1126462"/>
          </a:xfrm>
          <a:prstGeom prst="rect">
            <a:avLst/>
          </a:prstGeom>
          <a:noFill/>
        </p:spPr>
        <p:txBody>
          <a:bodyPr wrap="square" lIns="182880" tIns="146304" rIns="182880" bIns="146304" rtlCol="0">
            <a:spAutoFit/>
          </a:bodyPr>
          <a:lstStyle/>
          <a:p>
            <a:pPr>
              <a:lnSpc>
                <a:spcPct val="90000"/>
              </a:lnSpc>
              <a:spcAft>
                <a:spcPts val="600"/>
              </a:spcAft>
            </a:pPr>
            <a:r>
              <a:rPr lang="en-US" sz="6000" dirty="0">
                <a:solidFill>
                  <a:schemeClr val="bg1"/>
                </a:solidFill>
                <a:latin typeface="Segoe UI Light" panose="020B0502040204020203" pitchFamily="34" charset="0"/>
                <a:cs typeface="Segoe UI Light" panose="020B0502040204020203" pitchFamily="34" charset="0"/>
              </a:rPr>
              <a:t>The flow of ideas, money, and equity</a:t>
            </a:r>
            <a:endParaRPr lang="en-US" sz="6000"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endParaRPr>
          </a:p>
        </p:txBody>
      </p:sp>
      <p:sp>
        <p:nvSpPr>
          <p:cNvPr id="84" name="TextBox 83"/>
          <p:cNvSpPr txBox="1"/>
          <p:nvPr/>
        </p:nvSpPr>
        <p:spPr>
          <a:xfrm>
            <a:off x="274639" y="233776"/>
            <a:ext cx="11162185" cy="1126462"/>
          </a:xfrm>
          <a:prstGeom prst="rect">
            <a:avLst/>
          </a:prstGeom>
          <a:noFill/>
        </p:spPr>
        <p:txBody>
          <a:bodyPr wrap="square" lIns="182880" tIns="146304" rIns="182880" bIns="146304" rtlCol="0">
            <a:spAutoFit/>
          </a:bodyPr>
          <a:lstStyle/>
          <a:p>
            <a:pPr>
              <a:lnSpc>
                <a:spcPct val="90000"/>
              </a:lnSpc>
              <a:spcAft>
                <a:spcPts val="600"/>
              </a:spcAft>
            </a:pPr>
            <a:r>
              <a:rPr lang="en-US" sz="6000" dirty="0">
                <a:solidFill>
                  <a:srgbClr val="737373"/>
                </a:solidFill>
                <a:latin typeface="Segoe UI Light" panose="020B0502040204020203" pitchFamily="34" charset="0"/>
                <a:cs typeface="Segoe UI Light" panose="020B0502040204020203" pitchFamily="34" charset="0"/>
              </a:rPr>
              <a:t>Things You </a:t>
            </a:r>
            <a:r>
              <a:rPr lang="en-US" sz="6000" dirty="0">
                <a:solidFill>
                  <a:schemeClr val="accent3"/>
                </a:solidFill>
                <a:latin typeface="Segoe UI Light" panose="020B0502040204020203" pitchFamily="34" charset="0"/>
                <a:cs typeface="Segoe UI Light" panose="020B0502040204020203" pitchFamily="34" charset="0"/>
              </a:rPr>
              <a:t>Can</a:t>
            </a:r>
            <a:r>
              <a:rPr lang="en-US" sz="6000" dirty="0">
                <a:solidFill>
                  <a:srgbClr val="737373"/>
                </a:solidFill>
                <a:latin typeface="Segoe UI Light" panose="020B0502040204020203" pitchFamily="34" charset="0"/>
                <a:cs typeface="Segoe UI Light" panose="020B0502040204020203" pitchFamily="34" charset="0"/>
              </a:rPr>
              <a:t> Ask</a:t>
            </a:r>
            <a:endParaRPr lang="en-US" sz="6000" dirty="0">
              <a:solidFill>
                <a:schemeClr val="accent3"/>
              </a:solidFill>
              <a:latin typeface="Segoe UI Light" panose="020B0502040204020203" pitchFamily="34" charset="0"/>
              <a:ea typeface="Segoe UI" pitchFamily="34" charset="0"/>
              <a:cs typeface="Segoe UI Light" panose="020B0502040204020203" pitchFamily="34" charset="0"/>
            </a:endParaRPr>
          </a:p>
        </p:txBody>
      </p:sp>
      <p:sp>
        <p:nvSpPr>
          <p:cNvPr id="6" name="TextBox 5"/>
          <p:cNvSpPr txBox="1"/>
          <p:nvPr/>
        </p:nvSpPr>
        <p:spPr>
          <a:xfrm>
            <a:off x="228600" y="1452607"/>
            <a:ext cx="6953250" cy="4696670"/>
          </a:xfrm>
          <a:prstGeom prst="rect">
            <a:avLst/>
          </a:prstGeom>
          <a:noFill/>
        </p:spPr>
        <p:txBody>
          <a:bodyPr wrap="square" lIns="182880" tIns="146304" rIns="182880" bIns="146304" rtlCol="0">
            <a:spAutoFit/>
          </a:bodyPr>
          <a:lstStyle/>
          <a:p>
            <a:pPr marL="342900" indent="-342900">
              <a:buFont typeface="Arial"/>
              <a:buChar char="•"/>
            </a:pPr>
            <a:r>
              <a:rPr lang="en-US" sz="2200" dirty="0">
                <a:latin typeface="+mj-lt"/>
                <a:cs typeface="Helvetica"/>
              </a:rPr>
              <a:t>What are the next steps in the process? </a:t>
            </a:r>
          </a:p>
          <a:p>
            <a:pPr marL="342900" indent="-342900">
              <a:buFont typeface="Arial"/>
              <a:buChar char="•"/>
            </a:pPr>
            <a:r>
              <a:rPr lang="en-US" sz="2200" dirty="0">
                <a:latin typeface="+mj-lt"/>
                <a:cs typeface="Helvetica"/>
              </a:rPr>
              <a:t>What concerns do you have? </a:t>
            </a:r>
          </a:p>
          <a:p>
            <a:pPr marL="342900" indent="-342900">
              <a:buFont typeface="Arial"/>
              <a:buChar char="•"/>
            </a:pPr>
            <a:r>
              <a:rPr lang="en-US" sz="2200" dirty="0">
                <a:latin typeface="+mj-lt"/>
                <a:cs typeface="Helvetica"/>
              </a:rPr>
              <a:t>How much time do you typically spend with your companies? </a:t>
            </a:r>
          </a:p>
          <a:p>
            <a:pPr marL="342900" indent="-342900">
              <a:buFont typeface="Arial"/>
              <a:buChar char="•"/>
            </a:pPr>
            <a:r>
              <a:rPr lang="en-US" sz="2200" dirty="0">
                <a:latin typeface="+mj-lt"/>
                <a:cs typeface="Helvetica"/>
              </a:rPr>
              <a:t>Can you walk me through your decision making process? </a:t>
            </a:r>
          </a:p>
          <a:p>
            <a:pPr marL="342900" indent="-342900">
              <a:buFont typeface="Arial"/>
              <a:buChar char="•"/>
            </a:pPr>
            <a:r>
              <a:rPr lang="en-US" sz="2200" dirty="0">
                <a:latin typeface="+mj-lt"/>
                <a:cs typeface="Helvetica"/>
              </a:rPr>
              <a:t>How do you think you can help our company? </a:t>
            </a:r>
          </a:p>
          <a:p>
            <a:pPr marL="342900" indent="-342900">
              <a:buFont typeface="Arial"/>
              <a:buChar char="•"/>
            </a:pPr>
            <a:r>
              <a:rPr lang="en-US" sz="2200" dirty="0">
                <a:latin typeface="+mj-lt"/>
                <a:cs typeface="Helvetica"/>
              </a:rPr>
              <a:t>Do you lead and / or follow? </a:t>
            </a:r>
          </a:p>
          <a:p>
            <a:pPr marL="342900" indent="-342900">
              <a:buFont typeface="Arial"/>
              <a:buChar char="•"/>
            </a:pPr>
            <a:r>
              <a:rPr lang="en-US" sz="2200" dirty="0">
                <a:latin typeface="+mj-lt"/>
                <a:cs typeface="Helvetica"/>
              </a:rPr>
              <a:t>What’s your typical check size? </a:t>
            </a:r>
          </a:p>
          <a:p>
            <a:pPr marL="342900" indent="-342900">
              <a:buFont typeface="Arial"/>
              <a:buChar char="•"/>
            </a:pPr>
            <a:r>
              <a:rPr lang="en-US" sz="2200" dirty="0">
                <a:latin typeface="+mj-lt"/>
                <a:cs typeface="Helvetica"/>
              </a:rPr>
              <a:t>How does your firm think about follow on investments? </a:t>
            </a:r>
          </a:p>
          <a:p>
            <a:pPr marL="342900" indent="-342900">
              <a:buFont typeface="Arial"/>
              <a:buChar char="•"/>
            </a:pPr>
            <a:r>
              <a:rPr lang="en-US" sz="2200" dirty="0">
                <a:latin typeface="+mj-lt"/>
                <a:cs typeface="Helvetica"/>
              </a:rPr>
              <a:t>Is there any additional information you’d like to see? </a:t>
            </a:r>
          </a:p>
          <a:p>
            <a:pPr marL="342900" indent="-342900">
              <a:buFont typeface="Arial"/>
              <a:buChar char="•"/>
            </a:pPr>
            <a:r>
              <a:rPr lang="en-US" sz="2200" dirty="0">
                <a:latin typeface="+mj-lt"/>
                <a:cs typeface="Helvetica"/>
              </a:rPr>
              <a:t>Which investors do you enjoy working with? </a:t>
            </a:r>
          </a:p>
        </p:txBody>
      </p:sp>
    </p:spTree>
    <p:extLst>
      <p:ext uri="{BB962C8B-B14F-4D97-AF65-F5344CB8AC3E}">
        <p14:creationId xmlns:p14="http://schemas.microsoft.com/office/powerpoint/2010/main" val="3800341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8000" y="1970806"/>
            <a:ext cx="5578475" cy="4178471"/>
          </a:xfrm>
          <a:prstGeom prst="rect">
            <a:avLst/>
          </a:prstGeom>
        </p:spPr>
      </p:pic>
      <p:sp>
        <p:nvSpPr>
          <p:cNvPr id="21" name="Title 37"/>
          <p:cNvSpPr>
            <a:spLocks noGrp="1"/>
          </p:cNvSpPr>
          <p:nvPr>
            <p:ph type="title"/>
          </p:nvPr>
        </p:nvSpPr>
        <p:spPr/>
        <p:txBody>
          <a:bodyPr>
            <a:noAutofit/>
          </a:bodyPr>
          <a:lstStyle/>
          <a:p>
            <a:pPr algn="ctr"/>
            <a:r>
              <a:rPr lang="en-US" dirty="0">
                <a:solidFill>
                  <a:schemeClr val="bg1"/>
                </a:solidFill>
                <a:latin typeface="Segoe UI Light" panose="020B0502040204020203" pitchFamily="34" charset="0"/>
                <a:cs typeface="Segoe UI Light" panose="020B0502040204020203" pitchFamily="34" charset="0"/>
              </a:rPr>
              <a:t>The flow of ideas, money, and equity</a:t>
            </a:r>
          </a:p>
        </p:txBody>
      </p:sp>
      <p:sp>
        <p:nvSpPr>
          <p:cNvPr id="2" name="TextBox 1"/>
          <p:cNvSpPr txBox="1"/>
          <p:nvPr/>
        </p:nvSpPr>
        <p:spPr>
          <a:xfrm>
            <a:off x="189186" y="92624"/>
            <a:ext cx="12060621" cy="1126462"/>
          </a:xfrm>
          <a:prstGeom prst="rect">
            <a:avLst/>
          </a:prstGeom>
          <a:noFill/>
        </p:spPr>
        <p:txBody>
          <a:bodyPr wrap="square" lIns="182880" tIns="146304" rIns="182880" bIns="146304" rtlCol="0">
            <a:spAutoFit/>
          </a:bodyPr>
          <a:lstStyle/>
          <a:p>
            <a:pPr>
              <a:lnSpc>
                <a:spcPct val="90000"/>
              </a:lnSpc>
              <a:spcAft>
                <a:spcPts val="600"/>
              </a:spcAft>
            </a:pPr>
            <a:r>
              <a:rPr lang="en-US" sz="6000" dirty="0">
                <a:solidFill>
                  <a:schemeClr val="bg1"/>
                </a:solidFill>
                <a:latin typeface="Segoe UI Light" panose="020B0502040204020203" pitchFamily="34" charset="0"/>
                <a:cs typeface="Segoe UI Light" panose="020B0502040204020203" pitchFamily="34" charset="0"/>
              </a:rPr>
              <a:t>The flow of ideas, money, and equity</a:t>
            </a:r>
            <a:endParaRPr lang="en-US" sz="6000"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endParaRPr>
          </a:p>
        </p:txBody>
      </p:sp>
      <p:sp>
        <p:nvSpPr>
          <p:cNvPr id="84" name="TextBox 83"/>
          <p:cNvSpPr txBox="1"/>
          <p:nvPr/>
        </p:nvSpPr>
        <p:spPr>
          <a:xfrm>
            <a:off x="274639" y="233776"/>
            <a:ext cx="11162185" cy="1126462"/>
          </a:xfrm>
          <a:prstGeom prst="rect">
            <a:avLst/>
          </a:prstGeom>
          <a:noFill/>
        </p:spPr>
        <p:txBody>
          <a:bodyPr wrap="square" lIns="182880" tIns="146304" rIns="182880" bIns="146304" rtlCol="0">
            <a:spAutoFit/>
          </a:bodyPr>
          <a:lstStyle/>
          <a:p>
            <a:pPr>
              <a:lnSpc>
                <a:spcPct val="90000"/>
              </a:lnSpc>
              <a:spcAft>
                <a:spcPts val="600"/>
              </a:spcAft>
            </a:pPr>
            <a:r>
              <a:rPr lang="en-US" sz="6000" dirty="0">
                <a:solidFill>
                  <a:srgbClr val="737373"/>
                </a:solidFill>
                <a:latin typeface="Segoe UI Light" panose="020B0502040204020203" pitchFamily="34" charset="0"/>
                <a:cs typeface="Segoe UI Light" panose="020B0502040204020203" pitchFamily="34" charset="0"/>
              </a:rPr>
              <a:t>Things You </a:t>
            </a:r>
            <a:r>
              <a:rPr lang="en-US" sz="6000" dirty="0">
                <a:solidFill>
                  <a:schemeClr val="accent3"/>
                </a:solidFill>
                <a:latin typeface="Segoe UI Light" panose="020B0502040204020203" pitchFamily="34" charset="0"/>
                <a:cs typeface="Segoe UI Light" panose="020B0502040204020203" pitchFamily="34" charset="0"/>
              </a:rPr>
              <a:t>Can</a:t>
            </a:r>
            <a:r>
              <a:rPr lang="en-US" sz="6000" dirty="0">
                <a:solidFill>
                  <a:srgbClr val="737373"/>
                </a:solidFill>
                <a:latin typeface="Segoe UI Light" panose="020B0502040204020203" pitchFamily="34" charset="0"/>
                <a:cs typeface="Segoe UI Light" panose="020B0502040204020203" pitchFamily="34" charset="0"/>
              </a:rPr>
              <a:t> Ask</a:t>
            </a:r>
            <a:endParaRPr lang="en-US" sz="6000" dirty="0">
              <a:solidFill>
                <a:schemeClr val="accent3"/>
              </a:solidFill>
              <a:latin typeface="Segoe UI Light" panose="020B0502040204020203" pitchFamily="34" charset="0"/>
              <a:ea typeface="Segoe UI" pitchFamily="34" charset="0"/>
              <a:cs typeface="Segoe UI Light" panose="020B0502040204020203" pitchFamily="34" charset="0"/>
            </a:endParaRPr>
          </a:p>
        </p:txBody>
      </p:sp>
      <p:sp>
        <p:nvSpPr>
          <p:cNvPr id="6" name="TextBox 5"/>
          <p:cNvSpPr txBox="1"/>
          <p:nvPr/>
        </p:nvSpPr>
        <p:spPr>
          <a:xfrm>
            <a:off x="228600" y="1452607"/>
            <a:ext cx="6953250" cy="4696670"/>
          </a:xfrm>
          <a:prstGeom prst="rect">
            <a:avLst/>
          </a:prstGeom>
          <a:noFill/>
        </p:spPr>
        <p:txBody>
          <a:bodyPr wrap="square" lIns="182880" tIns="146304" rIns="182880" bIns="146304" rtlCol="0">
            <a:spAutoFit/>
          </a:bodyPr>
          <a:lstStyle/>
          <a:p>
            <a:pPr marL="342900" indent="-342900">
              <a:buFont typeface="Arial"/>
              <a:buChar char="•"/>
            </a:pPr>
            <a:r>
              <a:rPr lang="en-US" sz="2200" dirty="0">
                <a:latin typeface="+mj-lt"/>
                <a:cs typeface="Helvetica"/>
              </a:rPr>
              <a:t>What are the next steps in the process? </a:t>
            </a:r>
          </a:p>
          <a:p>
            <a:pPr marL="342900" indent="-342900">
              <a:buFont typeface="Arial"/>
              <a:buChar char="•"/>
            </a:pPr>
            <a:r>
              <a:rPr lang="en-US" sz="2200" dirty="0">
                <a:latin typeface="+mj-lt"/>
                <a:cs typeface="Helvetica"/>
              </a:rPr>
              <a:t>What concerns do you have? </a:t>
            </a:r>
          </a:p>
          <a:p>
            <a:pPr marL="342900" indent="-342900">
              <a:buFont typeface="Arial"/>
              <a:buChar char="•"/>
            </a:pPr>
            <a:r>
              <a:rPr lang="en-US" sz="2200" dirty="0">
                <a:latin typeface="+mj-lt"/>
                <a:cs typeface="Helvetica"/>
              </a:rPr>
              <a:t>How much time do you typically spend with your companies? </a:t>
            </a:r>
          </a:p>
          <a:p>
            <a:pPr marL="342900" indent="-342900">
              <a:buFont typeface="Arial"/>
              <a:buChar char="•"/>
            </a:pPr>
            <a:r>
              <a:rPr lang="en-US" sz="2200" dirty="0">
                <a:latin typeface="+mj-lt"/>
                <a:cs typeface="Helvetica"/>
              </a:rPr>
              <a:t>Can you walk me through your decision making process? </a:t>
            </a:r>
          </a:p>
          <a:p>
            <a:pPr marL="342900" indent="-342900">
              <a:buFont typeface="Arial"/>
              <a:buChar char="•"/>
            </a:pPr>
            <a:r>
              <a:rPr lang="en-US" sz="2200" dirty="0">
                <a:latin typeface="+mj-lt"/>
                <a:cs typeface="Helvetica"/>
              </a:rPr>
              <a:t>How do you think you can help our company? </a:t>
            </a:r>
          </a:p>
          <a:p>
            <a:pPr marL="342900" indent="-342900">
              <a:buFont typeface="Arial"/>
              <a:buChar char="•"/>
            </a:pPr>
            <a:r>
              <a:rPr lang="en-US" sz="2200" dirty="0">
                <a:latin typeface="+mj-lt"/>
                <a:cs typeface="Helvetica"/>
              </a:rPr>
              <a:t>Do you lead and / or follow? </a:t>
            </a:r>
          </a:p>
          <a:p>
            <a:pPr marL="342900" indent="-342900">
              <a:buFont typeface="Arial"/>
              <a:buChar char="•"/>
            </a:pPr>
            <a:r>
              <a:rPr lang="en-US" sz="2200" dirty="0">
                <a:latin typeface="+mj-lt"/>
                <a:cs typeface="Helvetica"/>
              </a:rPr>
              <a:t>What’s your typical check size? </a:t>
            </a:r>
          </a:p>
          <a:p>
            <a:pPr marL="342900" indent="-342900">
              <a:buFont typeface="Arial"/>
              <a:buChar char="•"/>
            </a:pPr>
            <a:r>
              <a:rPr lang="en-US" sz="2200" dirty="0">
                <a:latin typeface="+mj-lt"/>
                <a:cs typeface="Helvetica"/>
              </a:rPr>
              <a:t>How does your firm think about follow on investments? </a:t>
            </a:r>
          </a:p>
          <a:p>
            <a:pPr marL="342900" indent="-342900">
              <a:buFont typeface="Arial"/>
              <a:buChar char="•"/>
            </a:pPr>
            <a:r>
              <a:rPr lang="en-US" sz="2200" dirty="0">
                <a:latin typeface="+mj-lt"/>
                <a:cs typeface="Helvetica"/>
              </a:rPr>
              <a:t>Is there any additional information you’d like to see? </a:t>
            </a:r>
          </a:p>
          <a:p>
            <a:pPr marL="342900" indent="-342900">
              <a:buFont typeface="Arial"/>
              <a:buChar char="•"/>
            </a:pPr>
            <a:r>
              <a:rPr lang="en-US" sz="2200" dirty="0">
                <a:latin typeface="+mj-lt"/>
                <a:cs typeface="Helvetica"/>
              </a:rPr>
              <a:t>Which investors do you enjoy working with? </a:t>
            </a:r>
          </a:p>
        </p:txBody>
      </p:sp>
    </p:spTree>
    <p:extLst>
      <p:ext uri="{BB962C8B-B14F-4D97-AF65-F5344CB8AC3E}">
        <p14:creationId xmlns:p14="http://schemas.microsoft.com/office/powerpoint/2010/main" val="33525945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12436475" cy="7302555"/>
          </a:xfrm>
          <a:prstGeom prst="rect">
            <a:avLst/>
          </a:prstGeom>
        </p:spPr>
      </p:pic>
      <p:sp>
        <p:nvSpPr>
          <p:cNvPr id="2" name="Title 1"/>
          <p:cNvSpPr>
            <a:spLocks noGrp="1"/>
          </p:cNvSpPr>
          <p:nvPr>
            <p:ph type="title"/>
          </p:nvPr>
        </p:nvSpPr>
        <p:spPr>
          <a:xfrm>
            <a:off x="485422" y="295274"/>
            <a:ext cx="7326489" cy="917575"/>
          </a:xfrm>
          <a:solidFill>
            <a:srgbClr val="FF0000"/>
          </a:solidFill>
        </p:spPr>
        <p:txBody>
          <a:bodyPr/>
          <a:lstStyle/>
          <a:p>
            <a:r>
              <a:rPr lang="en-US" dirty="0">
                <a:solidFill>
                  <a:schemeClr val="bg1"/>
                </a:solidFill>
              </a:rPr>
              <a:t>Seed Funding Vehicles </a:t>
            </a:r>
          </a:p>
        </p:txBody>
      </p:sp>
      <p:sp>
        <p:nvSpPr>
          <p:cNvPr id="3" name="Text Placeholder 2"/>
          <p:cNvSpPr>
            <a:spLocks noGrp="1"/>
          </p:cNvSpPr>
          <p:nvPr>
            <p:ph type="body" sz="quarter" idx="4294967295"/>
          </p:nvPr>
        </p:nvSpPr>
        <p:spPr>
          <a:xfrm>
            <a:off x="210906" y="1580845"/>
            <a:ext cx="5969751" cy="461665"/>
          </a:xfrm>
          <a:prstGeom prst="rect">
            <a:avLst/>
          </a:prstGeom>
        </p:spPr>
        <p:txBody>
          <a:bodyPr/>
          <a:lstStyle/>
          <a:p>
            <a:r>
              <a:rPr lang="en-US" sz="2000" dirty="0">
                <a:solidFill>
                  <a:schemeClr val="bg1"/>
                </a:solidFill>
              </a:rPr>
              <a:t>.</a:t>
            </a:r>
          </a:p>
        </p:txBody>
      </p:sp>
      <p:sp>
        <p:nvSpPr>
          <p:cNvPr id="4" name="Footer Placeholder 3"/>
          <p:cNvSpPr>
            <a:spLocks noGrp="1"/>
          </p:cNvSpPr>
          <p:nvPr>
            <p:ph type="ftr" sz="quarter" idx="4294967295"/>
          </p:nvPr>
        </p:nvSpPr>
        <p:spPr>
          <a:xfrm>
            <a:off x="192710" y="6442381"/>
            <a:ext cx="3003072" cy="371475"/>
          </a:xfrm>
          <a:prstGeom prst="rect">
            <a:avLst/>
          </a:prstGeom>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tint val="75000"/>
                  </a:srgbClr>
                </a:solidFill>
                <a:effectLst/>
                <a:uLnTx/>
                <a:uFillTx/>
                <a:latin typeface="Segoe UI"/>
                <a:ea typeface="+mn-ea"/>
                <a:cs typeface="+mn-cs"/>
              </a:rPr>
              <a:t>Microsoft Ventures</a:t>
            </a:r>
            <a:endParaRPr kumimoji="0" lang="en-US" sz="1200" b="0" i="0" u="none" strike="noStrike" kern="1200" cap="none" spc="0" normalizeH="0" baseline="0" noProof="0" dirty="0">
              <a:ln>
                <a:noFill/>
              </a:ln>
              <a:solidFill>
                <a:srgbClr val="000000">
                  <a:tint val="75000"/>
                </a:srgbClr>
              </a:solidFill>
              <a:effectLst/>
              <a:uLnTx/>
              <a:uFillTx/>
              <a:latin typeface="Segoe UI"/>
              <a:ea typeface="+mn-ea"/>
              <a:cs typeface="+mn-cs"/>
            </a:endParaRPr>
          </a:p>
        </p:txBody>
      </p:sp>
    </p:spTree>
    <p:extLst>
      <p:ext uri="{BB962C8B-B14F-4D97-AF65-F5344CB8AC3E}">
        <p14:creationId xmlns:p14="http://schemas.microsoft.com/office/powerpoint/2010/main" val="1833650744"/>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37"/>
          <p:cNvSpPr>
            <a:spLocks noGrp="1"/>
          </p:cNvSpPr>
          <p:nvPr>
            <p:ph type="title"/>
          </p:nvPr>
        </p:nvSpPr>
        <p:spPr/>
        <p:txBody>
          <a:bodyPr>
            <a:noAutofit/>
          </a:bodyPr>
          <a:lstStyle/>
          <a:p>
            <a:pPr algn="ctr"/>
            <a:r>
              <a:rPr lang="en-US" dirty="0">
                <a:solidFill>
                  <a:schemeClr val="bg1"/>
                </a:solidFill>
                <a:latin typeface="Segoe UI Light" panose="020B0502040204020203" pitchFamily="34" charset="0"/>
                <a:cs typeface="Segoe UI Light" panose="020B0502040204020203" pitchFamily="34" charset="0"/>
              </a:rPr>
              <a:t>The flow of ideas, money, and equity</a:t>
            </a:r>
          </a:p>
        </p:txBody>
      </p:sp>
      <p:sp>
        <p:nvSpPr>
          <p:cNvPr id="2" name="TextBox 1"/>
          <p:cNvSpPr txBox="1"/>
          <p:nvPr/>
        </p:nvSpPr>
        <p:spPr>
          <a:xfrm>
            <a:off x="189186" y="92624"/>
            <a:ext cx="12060621" cy="1126462"/>
          </a:xfrm>
          <a:prstGeom prst="rect">
            <a:avLst/>
          </a:prstGeom>
          <a:noFill/>
        </p:spPr>
        <p:txBody>
          <a:bodyPr wrap="square" lIns="182880" tIns="146304" rIns="182880" bIns="146304" rtlCol="0">
            <a:spAutoFit/>
          </a:bodyPr>
          <a:lstStyle/>
          <a:p>
            <a:pPr>
              <a:lnSpc>
                <a:spcPct val="90000"/>
              </a:lnSpc>
              <a:spcAft>
                <a:spcPts val="600"/>
              </a:spcAft>
            </a:pPr>
            <a:r>
              <a:rPr lang="en-US" sz="6000" dirty="0">
                <a:solidFill>
                  <a:schemeClr val="bg1"/>
                </a:solidFill>
                <a:latin typeface="Segoe UI Light" panose="020B0502040204020203" pitchFamily="34" charset="0"/>
                <a:cs typeface="Segoe UI Light" panose="020B0502040204020203" pitchFamily="34" charset="0"/>
              </a:rPr>
              <a:t>The flow of ideas, money, and equity</a:t>
            </a:r>
            <a:endParaRPr lang="en-US" sz="6000"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endParaRPr>
          </a:p>
        </p:txBody>
      </p:sp>
      <p:sp>
        <p:nvSpPr>
          <p:cNvPr id="84" name="TextBox 83"/>
          <p:cNvSpPr txBox="1"/>
          <p:nvPr/>
        </p:nvSpPr>
        <p:spPr>
          <a:xfrm>
            <a:off x="274639" y="233776"/>
            <a:ext cx="11162185" cy="1126462"/>
          </a:xfrm>
          <a:prstGeom prst="rect">
            <a:avLst/>
          </a:prstGeom>
          <a:noFill/>
        </p:spPr>
        <p:txBody>
          <a:bodyPr wrap="square" lIns="182880" tIns="146304" rIns="182880" bIns="146304" rtlCol="0">
            <a:spAutoFit/>
          </a:bodyPr>
          <a:lstStyle/>
          <a:p>
            <a:pPr>
              <a:lnSpc>
                <a:spcPct val="90000"/>
              </a:lnSpc>
              <a:spcAft>
                <a:spcPts val="600"/>
              </a:spcAft>
            </a:pPr>
            <a:r>
              <a:rPr lang="en-US" sz="6000" dirty="0">
                <a:solidFill>
                  <a:srgbClr val="737373"/>
                </a:solidFill>
                <a:latin typeface="Segoe UI Light" panose="020B0502040204020203" pitchFamily="34" charset="0"/>
                <a:cs typeface="Segoe UI Light" panose="020B0502040204020203" pitchFamily="34" charset="0"/>
              </a:rPr>
              <a:t>Convertible Debt</a:t>
            </a:r>
            <a:endParaRPr lang="en-US" sz="6000" dirty="0">
              <a:solidFill>
                <a:schemeClr val="accent3"/>
              </a:solidFill>
              <a:latin typeface="Segoe UI Light" panose="020B0502040204020203" pitchFamily="34" charset="0"/>
              <a:ea typeface="Segoe UI" pitchFamily="34" charset="0"/>
              <a:cs typeface="Segoe UI Light" panose="020B0502040204020203" pitchFamily="34" charset="0"/>
            </a:endParaRPr>
          </a:p>
        </p:txBody>
      </p:sp>
      <p:sp>
        <p:nvSpPr>
          <p:cNvPr id="3" name="TextBox 2"/>
          <p:cNvSpPr txBox="1"/>
          <p:nvPr/>
        </p:nvSpPr>
        <p:spPr>
          <a:xfrm>
            <a:off x="393673" y="1342080"/>
            <a:ext cx="11651496" cy="1126462"/>
          </a:xfrm>
          <a:prstGeom prst="rect">
            <a:avLst/>
          </a:prstGeom>
          <a:noFill/>
        </p:spPr>
        <p:txBody>
          <a:bodyPr wrap="square" lIns="182880" tIns="146304" rIns="182880" bIns="146304" rtlCol="0">
            <a:spAutoFit/>
          </a:bodyPr>
          <a:lstStyle/>
          <a:p>
            <a:pPr>
              <a:lnSpc>
                <a:spcPct val="90000"/>
              </a:lnSpc>
              <a:spcAft>
                <a:spcPts val="600"/>
              </a:spcAft>
            </a:pPr>
            <a:r>
              <a:rPr lang="en-US" sz="2000" dirty="0">
                <a:latin typeface="+mj-lt"/>
                <a:cs typeface="Helvetica"/>
              </a:rPr>
              <a:t>Convertible debt (A.K.A Convertible Note, A.K.A. Convertible Loan) is when a company borrows money from an investor or a group of investors and the intention of both sides is to convert that debt to equity at some later date</a:t>
            </a:r>
            <a:endParaRPr lang="en-US" sz="2000" dirty="0">
              <a:gradFill>
                <a:gsLst>
                  <a:gs pos="2917">
                    <a:schemeClr val="tx1"/>
                  </a:gs>
                  <a:gs pos="30000">
                    <a:schemeClr val="tx1"/>
                  </a:gs>
                </a:gsLst>
                <a:lin ang="5400000" scaled="0"/>
              </a:gradFill>
              <a:latin typeface="+mj-lt"/>
            </a:endParaRPr>
          </a:p>
        </p:txBody>
      </p:sp>
      <p:sp>
        <p:nvSpPr>
          <p:cNvPr id="8" name="TextBox 7"/>
          <p:cNvSpPr txBox="1"/>
          <p:nvPr/>
        </p:nvSpPr>
        <p:spPr>
          <a:xfrm>
            <a:off x="6400800" y="2971800"/>
            <a:ext cx="5541322" cy="2062103"/>
          </a:xfrm>
          <a:prstGeom prst="rect">
            <a:avLst/>
          </a:prstGeom>
          <a:noFill/>
        </p:spPr>
        <p:txBody>
          <a:bodyPr wrap="square" rtlCol="0">
            <a:spAutoFit/>
          </a:bodyPr>
          <a:lstStyle/>
          <a:p>
            <a:r>
              <a:rPr lang="en-US" sz="1600" b="1" dirty="0">
                <a:latin typeface="+mj-lt"/>
                <a:cs typeface="Helvetica"/>
              </a:rPr>
              <a:t>Speed- </a:t>
            </a:r>
            <a:r>
              <a:rPr lang="en-US" sz="1600" dirty="0">
                <a:latin typeface="+mj-lt"/>
                <a:cs typeface="Helvetica"/>
              </a:rPr>
              <a:t>Simpler terms and less paperwork so can close within weeks</a:t>
            </a:r>
          </a:p>
          <a:p>
            <a:pPr marL="225425" indent="-225425"/>
            <a:endParaRPr lang="en-US" sz="1600" dirty="0">
              <a:latin typeface="+mj-lt"/>
              <a:cs typeface="Helvetica"/>
            </a:endParaRPr>
          </a:p>
          <a:p>
            <a:r>
              <a:rPr lang="en-US" sz="1600" b="1" dirty="0">
                <a:latin typeface="+mj-lt"/>
                <a:cs typeface="Helvetica"/>
              </a:rPr>
              <a:t>Cost-</a:t>
            </a:r>
            <a:r>
              <a:rPr lang="en-US" sz="1600" dirty="0">
                <a:latin typeface="+mj-lt"/>
                <a:cs typeface="Helvetica"/>
              </a:rPr>
              <a:t>Cheaper than equity from a legal perspective </a:t>
            </a:r>
          </a:p>
          <a:p>
            <a:pPr marL="225425" indent="-225425"/>
            <a:endParaRPr lang="en-US" sz="1600" dirty="0">
              <a:latin typeface="+mj-lt"/>
              <a:cs typeface="Helvetica"/>
            </a:endParaRPr>
          </a:p>
          <a:p>
            <a:r>
              <a:rPr lang="en-US" sz="1600" b="1" dirty="0">
                <a:latin typeface="+mj-lt"/>
                <a:cs typeface="Helvetica"/>
              </a:rPr>
              <a:t>Control-</a:t>
            </a:r>
            <a:r>
              <a:rPr lang="en-US" sz="1600" dirty="0">
                <a:latin typeface="+mj-lt"/>
                <a:cs typeface="Helvetica"/>
              </a:rPr>
              <a:t>Founder retains majority of voting stock</a:t>
            </a:r>
          </a:p>
          <a:p>
            <a:pPr marL="225425" indent="-225425"/>
            <a:endParaRPr lang="en-US" sz="1600" dirty="0">
              <a:latin typeface="+mj-lt"/>
              <a:cs typeface="Helvetica"/>
            </a:endParaRPr>
          </a:p>
          <a:p>
            <a:r>
              <a:rPr lang="en-US" sz="1600" b="1" dirty="0">
                <a:latin typeface="+mj-lt"/>
                <a:cs typeface="Helvetica"/>
              </a:rPr>
              <a:t>Valuation- </a:t>
            </a:r>
            <a:r>
              <a:rPr lang="en-US" sz="1600" dirty="0">
                <a:latin typeface="+mj-lt"/>
                <a:cs typeface="Helvetica"/>
              </a:rPr>
              <a:t>Delays valuation discussion unless note is capped</a:t>
            </a:r>
            <a:endParaRPr lang="en-US" sz="1600" b="1" dirty="0">
              <a:latin typeface="+mj-lt"/>
              <a:cs typeface="Helvetica"/>
            </a:endParaRPr>
          </a:p>
        </p:txBody>
      </p:sp>
      <p:sp>
        <p:nvSpPr>
          <p:cNvPr id="9" name="Rectangle 8"/>
          <p:cNvSpPr/>
          <p:nvPr/>
        </p:nvSpPr>
        <p:spPr>
          <a:xfrm>
            <a:off x="453608" y="2366889"/>
            <a:ext cx="4178354" cy="509666"/>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r>
              <a:rPr lang="en-US" sz="2400" b="1" dirty="0">
                <a:solidFill>
                  <a:srgbClr val="0070C0"/>
                </a:solidFill>
                <a:latin typeface="+mj-lt"/>
                <a:cs typeface="Helvetica" pitchFamily="34" charset="0"/>
              </a:rPr>
              <a:t>Key Terms/Elements</a:t>
            </a:r>
          </a:p>
        </p:txBody>
      </p:sp>
      <p:sp>
        <p:nvSpPr>
          <p:cNvPr id="10" name="Rectangle 9"/>
          <p:cNvSpPr/>
          <p:nvPr/>
        </p:nvSpPr>
        <p:spPr>
          <a:xfrm>
            <a:off x="6400800" y="2289324"/>
            <a:ext cx="3672362" cy="664797"/>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r>
              <a:rPr lang="en-US" sz="2400" b="1" dirty="0">
                <a:solidFill>
                  <a:srgbClr val="0070C0"/>
                </a:solidFill>
                <a:latin typeface="+mj-lt"/>
                <a:cs typeface="Helvetica" pitchFamily="34" charset="0"/>
              </a:rPr>
              <a:t>Why Convertible Debt?</a:t>
            </a:r>
          </a:p>
        </p:txBody>
      </p:sp>
      <p:sp>
        <p:nvSpPr>
          <p:cNvPr id="11" name="TextBox 10"/>
          <p:cNvSpPr txBox="1"/>
          <p:nvPr/>
        </p:nvSpPr>
        <p:spPr>
          <a:xfrm>
            <a:off x="453608" y="2971800"/>
            <a:ext cx="5947192" cy="2308324"/>
          </a:xfrm>
          <a:prstGeom prst="rect">
            <a:avLst/>
          </a:prstGeom>
          <a:noFill/>
        </p:spPr>
        <p:txBody>
          <a:bodyPr wrap="square" rtlCol="0">
            <a:spAutoFit/>
          </a:bodyPr>
          <a:lstStyle/>
          <a:p>
            <a:r>
              <a:rPr lang="en-US" sz="1600" b="1" dirty="0">
                <a:latin typeface="+mj-lt"/>
                <a:cs typeface="Helvetica"/>
              </a:rPr>
              <a:t>Discount- </a:t>
            </a:r>
            <a:r>
              <a:rPr lang="en-US" sz="1600" dirty="0">
                <a:latin typeface="+mj-lt"/>
                <a:cs typeface="Helvetica"/>
              </a:rPr>
              <a:t>The % reduction in price the debt holders will get when they convert into equity in the future</a:t>
            </a:r>
          </a:p>
          <a:p>
            <a:pPr marL="225425" indent="-225425"/>
            <a:endParaRPr lang="en-US" sz="1600" dirty="0">
              <a:latin typeface="+mj-lt"/>
              <a:cs typeface="Helvetica"/>
            </a:endParaRPr>
          </a:p>
          <a:p>
            <a:r>
              <a:rPr lang="en-US" sz="1600" b="1" dirty="0">
                <a:latin typeface="+mj-lt"/>
                <a:cs typeface="Helvetica"/>
              </a:rPr>
              <a:t>Valuation Cap- </a:t>
            </a:r>
            <a:r>
              <a:rPr lang="en-US" sz="1600" dirty="0">
                <a:latin typeface="+mj-lt"/>
                <a:cs typeface="Helvetica"/>
              </a:rPr>
              <a:t>A valuation ceiling on the conversion price of the debt (common for seed deals)</a:t>
            </a:r>
          </a:p>
          <a:p>
            <a:pPr marL="225425" indent="-225425"/>
            <a:endParaRPr lang="en-US" sz="1600" dirty="0">
              <a:latin typeface="+mj-lt"/>
              <a:cs typeface="Helvetica"/>
            </a:endParaRPr>
          </a:p>
          <a:p>
            <a:r>
              <a:rPr lang="en-US" sz="1600" b="1" dirty="0">
                <a:latin typeface="+mj-lt"/>
                <a:cs typeface="Helvetica"/>
              </a:rPr>
              <a:t>Conversion- </a:t>
            </a:r>
            <a:r>
              <a:rPr lang="en-US" sz="1600" dirty="0">
                <a:latin typeface="+mj-lt"/>
                <a:cs typeface="Helvetica"/>
              </a:rPr>
              <a:t>Point in time when holders of the debt will convert their investment into equity (typically occurs in the first equity funding round following the convertible debt issuance) </a:t>
            </a:r>
          </a:p>
        </p:txBody>
      </p:sp>
    </p:spTree>
    <p:extLst>
      <p:ext uri="{BB962C8B-B14F-4D97-AF65-F5344CB8AC3E}">
        <p14:creationId xmlns:p14="http://schemas.microsoft.com/office/powerpoint/2010/main" val="13537557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37"/>
          <p:cNvSpPr>
            <a:spLocks noGrp="1"/>
          </p:cNvSpPr>
          <p:nvPr>
            <p:ph type="title"/>
          </p:nvPr>
        </p:nvSpPr>
        <p:spPr/>
        <p:txBody>
          <a:bodyPr>
            <a:noAutofit/>
          </a:bodyPr>
          <a:lstStyle/>
          <a:p>
            <a:pPr algn="ctr"/>
            <a:r>
              <a:rPr lang="en-US" dirty="0">
                <a:solidFill>
                  <a:schemeClr val="bg1"/>
                </a:solidFill>
                <a:latin typeface="Segoe UI Light" panose="020B0502040204020203" pitchFamily="34" charset="0"/>
                <a:cs typeface="Segoe UI Light" panose="020B0502040204020203" pitchFamily="34" charset="0"/>
              </a:rPr>
              <a:t>The flow of ideas, money, and equity</a:t>
            </a:r>
          </a:p>
        </p:txBody>
      </p:sp>
      <p:sp>
        <p:nvSpPr>
          <p:cNvPr id="2" name="TextBox 1"/>
          <p:cNvSpPr txBox="1"/>
          <p:nvPr/>
        </p:nvSpPr>
        <p:spPr>
          <a:xfrm>
            <a:off x="189186" y="92624"/>
            <a:ext cx="12060621" cy="1126462"/>
          </a:xfrm>
          <a:prstGeom prst="rect">
            <a:avLst/>
          </a:prstGeom>
          <a:noFill/>
        </p:spPr>
        <p:txBody>
          <a:bodyPr wrap="square" lIns="182880" tIns="146304" rIns="182880" bIns="146304" rtlCol="0">
            <a:spAutoFit/>
          </a:bodyPr>
          <a:lstStyle/>
          <a:p>
            <a:pPr>
              <a:lnSpc>
                <a:spcPct val="90000"/>
              </a:lnSpc>
              <a:spcAft>
                <a:spcPts val="600"/>
              </a:spcAft>
            </a:pPr>
            <a:r>
              <a:rPr lang="en-US" sz="6000" dirty="0">
                <a:solidFill>
                  <a:schemeClr val="bg1"/>
                </a:solidFill>
                <a:latin typeface="Segoe UI Light" panose="020B0502040204020203" pitchFamily="34" charset="0"/>
                <a:cs typeface="Segoe UI Light" panose="020B0502040204020203" pitchFamily="34" charset="0"/>
              </a:rPr>
              <a:t>The flow of ideas, money, and equity</a:t>
            </a:r>
            <a:endParaRPr lang="en-US" sz="6000"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endParaRPr>
          </a:p>
        </p:txBody>
      </p:sp>
      <p:sp>
        <p:nvSpPr>
          <p:cNvPr id="84" name="TextBox 83"/>
          <p:cNvSpPr txBox="1"/>
          <p:nvPr/>
        </p:nvSpPr>
        <p:spPr>
          <a:xfrm>
            <a:off x="274639" y="233776"/>
            <a:ext cx="11162185" cy="1126462"/>
          </a:xfrm>
          <a:prstGeom prst="rect">
            <a:avLst/>
          </a:prstGeom>
          <a:noFill/>
        </p:spPr>
        <p:txBody>
          <a:bodyPr wrap="square" lIns="182880" tIns="146304" rIns="182880" bIns="146304" rtlCol="0">
            <a:spAutoFit/>
          </a:bodyPr>
          <a:lstStyle/>
          <a:p>
            <a:pPr>
              <a:lnSpc>
                <a:spcPct val="90000"/>
              </a:lnSpc>
              <a:spcAft>
                <a:spcPts val="600"/>
              </a:spcAft>
            </a:pPr>
            <a:r>
              <a:rPr lang="en-US" sz="6000" dirty="0">
                <a:solidFill>
                  <a:srgbClr val="737373"/>
                </a:solidFill>
                <a:latin typeface="Segoe UI Light" panose="020B0502040204020203" pitchFamily="34" charset="0"/>
                <a:cs typeface="Segoe UI Light" panose="020B0502040204020203" pitchFamily="34" charset="0"/>
              </a:rPr>
              <a:t>Seed Preferred </a:t>
            </a:r>
            <a:endParaRPr lang="en-US" sz="6000" dirty="0">
              <a:solidFill>
                <a:schemeClr val="accent3"/>
              </a:solidFill>
              <a:latin typeface="Segoe UI Light" panose="020B0502040204020203" pitchFamily="34" charset="0"/>
              <a:ea typeface="Segoe UI" pitchFamily="34" charset="0"/>
              <a:cs typeface="Segoe UI Light" panose="020B0502040204020203" pitchFamily="34" charset="0"/>
            </a:endParaRPr>
          </a:p>
        </p:txBody>
      </p:sp>
      <p:sp>
        <p:nvSpPr>
          <p:cNvPr id="3" name="TextBox 2"/>
          <p:cNvSpPr txBox="1"/>
          <p:nvPr/>
        </p:nvSpPr>
        <p:spPr>
          <a:xfrm>
            <a:off x="393673" y="1342080"/>
            <a:ext cx="11651496" cy="849463"/>
          </a:xfrm>
          <a:prstGeom prst="rect">
            <a:avLst/>
          </a:prstGeom>
          <a:noFill/>
        </p:spPr>
        <p:txBody>
          <a:bodyPr wrap="square" lIns="182880" tIns="146304" rIns="182880" bIns="146304" rtlCol="0">
            <a:spAutoFit/>
          </a:bodyPr>
          <a:lstStyle/>
          <a:p>
            <a:pPr>
              <a:lnSpc>
                <a:spcPct val="90000"/>
              </a:lnSpc>
              <a:spcAft>
                <a:spcPts val="600"/>
              </a:spcAft>
            </a:pPr>
            <a:r>
              <a:rPr lang="en-US" sz="2000" dirty="0">
                <a:latin typeface="+mj-lt"/>
                <a:cs typeface="Helvetica"/>
              </a:rPr>
              <a:t>Seed Preferred is a type of equity seed funding instrument that provides certain rights, privileges and preferences to investors</a:t>
            </a:r>
          </a:p>
        </p:txBody>
      </p:sp>
      <p:sp>
        <p:nvSpPr>
          <p:cNvPr id="8" name="TextBox 7"/>
          <p:cNvSpPr txBox="1"/>
          <p:nvPr/>
        </p:nvSpPr>
        <p:spPr>
          <a:xfrm>
            <a:off x="6400800" y="2971800"/>
            <a:ext cx="5541322" cy="1938992"/>
          </a:xfrm>
          <a:prstGeom prst="rect">
            <a:avLst/>
          </a:prstGeom>
          <a:noFill/>
        </p:spPr>
        <p:txBody>
          <a:bodyPr wrap="square" rtlCol="0">
            <a:spAutoFit/>
          </a:bodyPr>
          <a:lstStyle/>
          <a:p>
            <a:r>
              <a:rPr lang="en-US" sz="1600" b="1" dirty="0">
                <a:latin typeface="+mj-lt"/>
                <a:cs typeface="Helvetica"/>
              </a:rPr>
              <a:t>Alignment of Interests- </a:t>
            </a:r>
            <a:r>
              <a:rPr lang="en-US" sz="1600" dirty="0">
                <a:latin typeface="+mj-lt"/>
                <a:cs typeface="Helvetica"/>
              </a:rPr>
              <a:t>Both the founder and investor have unlimited upside</a:t>
            </a:r>
          </a:p>
          <a:p>
            <a:pPr marL="225425" indent="-225425"/>
            <a:endParaRPr lang="en-US" sz="800" dirty="0">
              <a:latin typeface="+mj-lt"/>
              <a:cs typeface="Helvetica"/>
            </a:endParaRPr>
          </a:p>
          <a:p>
            <a:r>
              <a:rPr lang="en-US" sz="1600" b="1" dirty="0">
                <a:latin typeface="+mj-lt"/>
                <a:cs typeface="Helvetica"/>
              </a:rPr>
              <a:t>Valuation</a:t>
            </a:r>
            <a:r>
              <a:rPr lang="en-US" sz="1600" dirty="0">
                <a:latin typeface="+mj-lt"/>
                <a:cs typeface="Helvetica"/>
              </a:rPr>
              <a:t>- Sets baseline valuation right on closing date </a:t>
            </a:r>
          </a:p>
          <a:p>
            <a:pPr marL="225425" indent="-225425"/>
            <a:endParaRPr lang="en-US" sz="800" dirty="0">
              <a:latin typeface="+mj-lt"/>
              <a:cs typeface="Helvetica"/>
            </a:endParaRPr>
          </a:p>
          <a:p>
            <a:r>
              <a:rPr lang="en-US" sz="1600" b="1" dirty="0">
                <a:latin typeface="+mj-lt"/>
                <a:cs typeface="Helvetica"/>
              </a:rPr>
              <a:t>Tax Implications-</a:t>
            </a:r>
            <a:r>
              <a:rPr lang="en-US" sz="1600" dirty="0">
                <a:latin typeface="+mj-lt"/>
                <a:cs typeface="Helvetica"/>
              </a:rPr>
              <a:t>Capital gains clock begins to tick</a:t>
            </a:r>
          </a:p>
          <a:p>
            <a:pPr marL="225425" indent="-225425"/>
            <a:endParaRPr lang="en-US" sz="800" dirty="0">
              <a:latin typeface="+mj-lt"/>
              <a:cs typeface="Helvetica"/>
            </a:endParaRPr>
          </a:p>
          <a:p>
            <a:r>
              <a:rPr lang="en-US" sz="1600" b="1" dirty="0">
                <a:latin typeface="+mj-lt"/>
                <a:cs typeface="Helvetica"/>
              </a:rPr>
              <a:t>Industry Standard-</a:t>
            </a:r>
            <a:r>
              <a:rPr lang="en-US" sz="1600" dirty="0">
                <a:latin typeface="+mj-lt"/>
                <a:cs typeface="Helvetica"/>
              </a:rPr>
              <a:t>Many seed deals are currently being funded with seed preferred</a:t>
            </a:r>
            <a:endParaRPr lang="en-US" sz="1600" b="1" dirty="0">
              <a:latin typeface="+mj-lt"/>
              <a:cs typeface="Helvetica"/>
            </a:endParaRPr>
          </a:p>
        </p:txBody>
      </p:sp>
      <p:sp>
        <p:nvSpPr>
          <p:cNvPr id="9" name="Rectangle 8"/>
          <p:cNvSpPr/>
          <p:nvPr/>
        </p:nvSpPr>
        <p:spPr>
          <a:xfrm>
            <a:off x="453608" y="2366889"/>
            <a:ext cx="4178354" cy="509666"/>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r>
              <a:rPr lang="en-US" sz="2400" b="1" dirty="0">
                <a:solidFill>
                  <a:srgbClr val="0070C0"/>
                </a:solidFill>
                <a:latin typeface="+mj-lt"/>
                <a:cs typeface="Helvetica" pitchFamily="34" charset="0"/>
              </a:rPr>
              <a:t>Key Terms/Elements</a:t>
            </a:r>
          </a:p>
        </p:txBody>
      </p:sp>
      <p:sp>
        <p:nvSpPr>
          <p:cNvPr id="10" name="Rectangle 9"/>
          <p:cNvSpPr/>
          <p:nvPr/>
        </p:nvSpPr>
        <p:spPr>
          <a:xfrm>
            <a:off x="6400800" y="2289324"/>
            <a:ext cx="3672362" cy="664797"/>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r>
              <a:rPr lang="en-US" sz="2400" b="1" dirty="0">
                <a:solidFill>
                  <a:srgbClr val="0070C0"/>
                </a:solidFill>
                <a:latin typeface="+mj-lt"/>
                <a:cs typeface="Helvetica" pitchFamily="34" charset="0"/>
              </a:rPr>
              <a:t>Why Seed Preferred?</a:t>
            </a:r>
          </a:p>
        </p:txBody>
      </p:sp>
      <p:sp>
        <p:nvSpPr>
          <p:cNvPr id="11" name="TextBox 10"/>
          <p:cNvSpPr txBox="1"/>
          <p:nvPr/>
        </p:nvSpPr>
        <p:spPr>
          <a:xfrm>
            <a:off x="453608" y="2971800"/>
            <a:ext cx="5687548" cy="3293209"/>
          </a:xfrm>
          <a:prstGeom prst="rect">
            <a:avLst/>
          </a:prstGeom>
          <a:noFill/>
        </p:spPr>
        <p:txBody>
          <a:bodyPr wrap="square" rtlCol="0">
            <a:spAutoFit/>
          </a:bodyPr>
          <a:lstStyle/>
          <a:p>
            <a:r>
              <a:rPr lang="en-US" sz="1600" b="1" dirty="0">
                <a:latin typeface="+mj-lt"/>
                <a:cs typeface="Helvetica"/>
              </a:rPr>
              <a:t>Price / Valuation-</a:t>
            </a:r>
            <a:r>
              <a:rPr lang="en-US" sz="1600" dirty="0">
                <a:latin typeface="+mj-lt"/>
                <a:cs typeface="Helvetica"/>
              </a:rPr>
              <a:t>Pre-money valuation / price-per-share</a:t>
            </a:r>
            <a:r>
              <a:rPr lang="en-US" sz="1600" b="1" dirty="0">
                <a:latin typeface="+mj-lt"/>
                <a:cs typeface="Helvetica"/>
              </a:rPr>
              <a:t>	</a:t>
            </a:r>
          </a:p>
          <a:p>
            <a:endParaRPr lang="en-US" sz="1600" b="1" dirty="0">
              <a:latin typeface="+mj-lt"/>
              <a:cs typeface="Helvetica"/>
            </a:endParaRPr>
          </a:p>
          <a:p>
            <a:r>
              <a:rPr lang="en-US" sz="1600" b="1" dirty="0">
                <a:latin typeface="+mj-lt"/>
                <a:cs typeface="Helvetica"/>
              </a:rPr>
              <a:t>Liquidation Preference- </a:t>
            </a:r>
            <a:r>
              <a:rPr lang="en-US" sz="1600" dirty="0">
                <a:latin typeface="+mj-lt"/>
                <a:cs typeface="Helvetica"/>
              </a:rPr>
              <a:t>Amount VCs receive in sale before proceeds are shared with founders based on ownership</a:t>
            </a:r>
          </a:p>
          <a:p>
            <a:endParaRPr lang="en-US" sz="1600" b="1" dirty="0">
              <a:latin typeface="+mj-lt"/>
              <a:cs typeface="Helvetica"/>
            </a:endParaRPr>
          </a:p>
          <a:p>
            <a:r>
              <a:rPr lang="en-US" sz="1600" b="1" dirty="0">
                <a:latin typeface="+mj-lt"/>
                <a:cs typeface="Helvetica"/>
              </a:rPr>
              <a:t>Founder Vesting-</a:t>
            </a:r>
            <a:r>
              <a:rPr lang="en-US" sz="1600" dirty="0">
                <a:latin typeface="+mj-lt"/>
                <a:cs typeface="Helvetica"/>
              </a:rPr>
              <a:t>Determines timing of when founders and employees earn their equity (e.g. 4 years)</a:t>
            </a:r>
          </a:p>
          <a:p>
            <a:endParaRPr lang="en-US" sz="1600" b="1" dirty="0">
              <a:latin typeface="+mj-lt"/>
              <a:cs typeface="Helvetica"/>
            </a:endParaRPr>
          </a:p>
          <a:p>
            <a:r>
              <a:rPr lang="en-US" sz="1600" b="1" dirty="0">
                <a:latin typeface="+mj-lt"/>
                <a:cs typeface="Helvetica"/>
              </a:rPr>
              <a:t>Pro-Rata Right- </a:t>
            </a:r>
            <a:r>
              <a:rPr lang="en-US" sz="1600" dirty="0">
                <a:latin typeface="+mj-lt"/>
                <a:cs typeface="Helvetica"/>
              </a:rPr>
              <a:t>Right for VCs to invest in future rounds</a:t>
            </a:r>
            <a:endParaRPr lang="en-US" sz="1600" b="1" dirty="0">
              <a:latin typeface="+mj-lt"/>
              <a:cs typeface="Helvetica"/>
            </a:endParaRPr>
          </a:p>
          <a:p>
            <a:endParaRPr lang="en-US" sz="1600" b="1" dirty="0">
              <a:latin typeface="+mj-lt"/>
              <a:cs typeface="Helvetica"/>
            </a:endParaRPr>
          </a:p>
          <a:p>
            <a:r>
              <a:rPr lang="en-US" sz="1600" b="1" dirty="0">
                <a:latin typeface="+mj-lt"/>
                <a:cs typeface="Helvetica"/>
              </a:rPr>
              <a:t>Board Seats- </a:t>
            </a:r>
            <a:r>
              <a:rPr lang="en-US" sz="1600" dirty="0">
                <a:latin typeface="+mj-lt"/>
                <a:cs typeface="Helvetica"/>
              </a:rPr>
              <a:t>Lead investors usually require board seat privileges to vote in strategic decisions</a:t>
            </a:r>
          </a:p>
        </p:txBody>
      </p:sp>
    </p:spTree>
    <p:extLst>
      <p:ext uri="{BB962C8B-B14F-4D97-AF65-F5344CB8AC3E}">
        <p14:creationId xmlns:p14="http://schemas.microsoft.com/office/powerpoint/2010/main" val="1972872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37"/>
          <p:cNvSpPr>
            <a:spLocks noGrp="1"/>
          </p:cNvSpPr>
          <p:nvPr>
            <p:ph type="title"/>
          </p:nvPr>
        </p:nvSpPr>
        <p:spPr/>
        <p:txBody>
          <a:bodyPr>
            <a:noAutofit/>
          </a:bodyPr>
          <a:lstStyle/>
          <a:p>
            <a:pPr algn="ctr"/>
            <a:r>
              <a:rPr lang="en-US" dirty="0">
                <a:solidFill>
                  <a:schemeClr val="bg1"/>
                </a:solidFill>
                <a:latin typeface="Segoe UI Light" panose="020B0502040204020203" pitchFamily="34" charset="0"/>
                <a:cs typeface="Segoe UI Light" panose="020B0502040204020203" pitchFamily="34" charset="0"/>
              </a:rPr>
              <a:t>The flow of ideas, money, and equity</a:t>
            </a:r>
          </a:p>
        </p:txBody>
      </p:sp>
      <p:sp>
        <p:nvSpPr>
          <p:cNvPr id="2" name="TextBox 1"/>
          <p:cNvSpPr txBox="1"/>
          <p:nvPr/>
        </p:nvSpPr>
        <p:spPr>
          <a:xfrm>
            <a:off x="189186" y="92624"/>
            <a:ext cx="12060621" cy="1126462"/>
          </a:xfrm>
          <a:prstGeom prst="rect">
            <a:avLst/>
          </a:prstGeom>
          <a:noFill/>
        </p:spPr>
        <p:txBody>
          <a:bodyPr wrap="square" lIns="182880" tIns="146304" rIns="182880" bIns="146304" rtlCol="0">
            <a:spAutoFit/>
          </a:bodyPr>
          <a:lstStyle/>
          <a:p>
            <a:pPr>
              <a:lnSpc>
                <a:spcPct val="90000"/>
              </a:lnSpc>
              <a:spcAft>
                <a:spcPts val="600"/>
              </a:spcAft>
            </a:pPr>
            <a:r>
              <a:rPr lang="en-US" sz="6000" dirty="0">
                <a:solidFill>
                  <a:schemeClr val="bg1"/>
                </a:solidFill>
                <a:latin typeface="Segoe UI Light" panose="020B0502040204020203" pitchFamily="34" charset="0"/>
                <a:cs typeface="Segoe UI Light" panose="020B0502040204020203" pitchFamily="34" charset="0"/>
              </a:rPr>
              <a:t>The flow of ideas, money, and equity</a:t>
            </a:r>
            <a:endParaRPr lang="en-US" sz="6000"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endParaRPr>
          </a:p>
        </p:txBody>
      </p:sp>
      <p:sp>
        <p:nvSpPr>
          <p:cNvPr id="84" name="TextBox 83"/>
          <p:cNvSpPr txBox="1"/>
          <p:nvPr/>
        </p:nvSpPr>
        <p:spPr>
          <a:xfrm>
            <a:off x="274639" y="233776"/>
            <a:ext cx="11162185" cy="1126462"/>
          </a:xfrm>
          <a:prstGeom prst="rect">
            <a:avLst/>
          </a:prstGeom>
          <a:noFill/>
        </p:spPr>
        <p:txBody>
          <a:bodyPr wrap="square" lIns="182880" tIns="146304" rIns="182880" bIns="146304" rtlCol="0">
            <a:spAutoFit/>
          </a:bodyPr>
          <a:lstStyle/>
          <a:p>
            <a:pPr>
              <a:lnSpc>
                <a:spcPct val="90000"/>
              </a:lnSpc>
              <a:spcAft>
                <a:spcPts val="600"/>
              </a:spcAft>
            </a:pPr>
            <a:r>
              <a:rPr lang="en-US" sz="6000" dirty="0">
                <a:solidFill>
                  <a:srgbClr val="737373"/>
                </a:solidFill>
                <a:latin typeface="Segoe UI Light" panose="020B0502040204020203" pitchFamily="34" charset="0"/>
                <a:cs typeface="Segoe UI Light" panose="020B0502040204020203" pitchFamily="34" charset="0"/>
              </a:rPr>
              <a:t>Safe </a:t>
            </a:r>
            <a:endParaRPr lang="en-US" sz="6000" dirty="0">
              <a:solidFill>
                <a:schemeClr val="accent3"/>
              </a:solidFill>
              <a:latin typeface="Segoe UI Light" panose="020B0502040204020203" pitchFamily="34" charset="0"/>
              <a:ea typeface="Segoe UI" pitchFamily="34" charset="0"/>
              <a:cs typeface="Segoe UI Light" panose="020B0502040204020203" pitchFamily="34" charset="0"/>
            </a:endParaRPr>
          </a:p>
        </p:txBody>
      </p:sp>
      <p:sp>
        <p:nvSpPr>
          <p:cNvPr id="3" name="TextBox 2"/>
          <p:cNvSpPr txBox="1"/>
          <p:nvPr/>
        </p:nvSpPr>
        <p:spPr>
          <a:xfrm>
            <a:off x="393673" y="1342080"/>
            <a:ext cx="11651496" cy="1126462"/>
          </a:xfrm>
          <a:prstGeom prst="rect">
            <a:avLst/>
          </a:prstGeom>
          <a:noFill/>
        </p:spPr>
        <p:txBody>
          <a:bodyPr wrap="square" lIns="182880" tIns="146304" rIns="182880" bIns="146304" rtlCol="0">
            <a:spAutoFit/>
          </a:bodyPr>
          <a:lstStyle/>
          <a:p>
            <a:pPr>
              <a:lnSpc>
                <a:spcPct val="90000"/>
              </a:lnSpc>
              <a:spcAft>
                <a:spcPts val="600"/>
              </a:spcAft>
            </a:pPr>
            <a:r>
              <a:rPr lang="en-US" sz="2000" dirty="0">
                <a:latin typeface="+mj-lt"/>
                <a:cs typeface="Helvetica"/>
              </a:rPr>
              <a:t>SAFE – Simple Agreement for Future Equity (AKA convertible security) – is a newly-formed funding instrument meant to replace convertible notes; essentially, SAFE has the benefits of convertible debt without the debt portion (maturity date and accrued interest).</a:t>
            </a:r>
          </a:p>
        </p:txBody>
      </p:sp>
      <p:sp>
        <p:nvSpPr>
          <p:cNvPr id="8" name="TextBox 7"/>
          <p:cNvSpPr txBox="1"/>
          <p:nvPr/>
        </p:nvSpPr>
        <p:spPr>
          <a:xfrm>
            <a:off x="6491120" y="3502712"/>
            <a:ext cx="5541322" cy="1938992"/>
          </a:xfrm>
          <a:prstGeom prst="rect">
            <a:avLst/>
          </a:prstGeom>
          <a:noFill/>
        </p:spPr>
        <p:txBody>
          <a:bodyPr wrap="square" rtlCol="0">
            <a:spAutoFit/>
          </a:bodyPr>
          <a:lstStyle/>
          <a:p>
            <a:r>
              <a:rPr lang="en-US" sz="1600" b="1" dirty="0">
                <a:latin typeface="+mj-lt"/>
                <a:cs typeface="Helvetica"/>
              </a:rPr>
              <a:t>No Maturity Date-</a:t>
            </a:r>
            <a:r>
              <a:rPr lang="en-US" sz="1600" dirty="0">
                <a:latin typeface="+mj-lt"/>
                <a:cs typeface="Helvetica"/>
              </a:rPr>
              <a:t>Less pressure on startup to raise further capital in tight timeframe</a:t>
            </a:r>
          </a:p>
          <a:p>
            <a:pPr marL="225425" indent="-225425"/>
            <a:endParaRPr lang="en-US" sz="800" dirty="0">
              <a:latin typeface="+mj-lt"/>
              <a:cs typeface="Helvetica"/>
            </a:endParaRPr>
          </a:p>
          <a:p>
            <a:r>
              <a:rPr lang="en-US" sz="1600" b="1" dirty="0">
                <a:latin typeface="+mj-lt"/>
                <a:cs typeface="Helvetica"/>
              </a:rPr>
              <a:t>No Accrued Interest</a:t>
            </a:r>
            <a:r>
              <a:rPr lang="en-US" sz="1600" dirty="0">
                <a:latin typeface="+mj-lt"/>
                <a:cs typeface="Helvetica"/>
              </a:rPr>
              <a:t> -SAFE is not a loan – founders will not owe accrued interest </a:t>
            </a:r>
          </a:p>
          <a:p>
            <a:pPr marL="225425" indent="-225425"/>
            <a:endParaRPr lang="en-US" sz="800" dirty="0">
              <a:latin typeface="+mj-lt"/>
              <a:cs typeface="Helvetica"/>
            </a:endParaRPr>
          </a:p>
          <a:p>
            <a:r>
              <a:rPr lang="en-US" sz="1600" b="1" dirty="0">
                <a:latin typeface="+mj-lt"/>
                <a:cs typeface="Helvetica"/>
              </a:rPr>
              <a:t>Speed-</a:t>
            </a:r>
            <a:r>
              <a:rPr lang="en-US" sz="1600" dirty="0">
                <a:latin typeface="+mj-lt"/>
                <a:cs typeface="Helvetica"/>
              </a:rPr>
              <a:t>Very simple terms and quick funding timeline</a:t>
            </a:r>
          </a:p>
          <a:p>
            <a:pPr marL="225425" indent="-225425"/>
            <a:endParaRPr lang="en-US" sz="800" dirty="0">
              <a:latin typeface="+mj-lt"/>
              <a:cs typeface="Helvetica"/>
            </a:endParaRPr>
          </a:p>
          <a:p>
            <a:r>
              <a:rPr lang="en-US" sz="1600" b="1" dirty="0">
                <a:latin typeface="+mj-lt"/>
                <a:cs typeface="Helvetica"/>
              </a:rPr>
              <a:t>Cost- </a:t>
            </a:r>
            <a:r>
              <a:rPr lang="en-US" sz="1600" dirty="0">
                <a:latin typeface="+mj-lt"/>
                <a:cs typeface="Helvetica"/>
              </a:rPr>
              <a:t>Limited transaction costs due to standardized forms</a:t>
            </a:r>
          </a:p>
        </p:txBody>
      </p:sp>
      <p:sp>
        <p:nvSpPr>
          <p:cNvPr id="9" name="Rectangle 8"/>
          <p:cNvSpPr/>
          <p:nvPr/>
        </p:nvSpPr>
        <p:spPr>
          <a:xfrm>
            <a:off x="543928" y="2897801"/>
            <a:ext cx="4178354" cy="509666"/>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r>
              <a:rPr lang="en-US" sz="2400" b="1" dirty="0">
                <a:solidFill>
                  <a:srgbClr val="0070C0"/>
                </a:solidFill>
                <a:latin typeface="+mj-lt"/>
                <a:cs typeface="Helvetica" pitchFamily="34" charset="0"/>
              </a:rPr>
              <a:t>Key Terms/Elements</a:t>
            </a:r>
          </a:p>
        </p:txBody>
      </p:sp>
      <p:sp>
        <p:nvSpPr>
          <p:cNvPr id="10" name="Rectangle 9"/>
          <p:cNvSpPr/>
          <p:nvPr/>
        </p:nvSpPr>
        <p:spPr>
          <a:xfrm>
            <a:off x="6491120" y="2820236"/>
            <a:ext cx="3672362" cy="664797"/>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r>
              <a:rPr lang="en-US" sz="2400" b="1" dirty="0">
                <a:solidFill>
                  <a:srgbClr val="0070C0"/>
                </a:solidFill>
                <a:latin typeface="+mj-lt"/>
                <a:cs typeface="Helvetica" pitchFamily="34" charset="0"/>
              </a:rPr>
              <a:t>Why Safe?</a:t>
            </a:r>
          </a:p>
        </p:txBody>
      </p:sp>
      <p:sp>
        <p:nvSpPr>
          <p:cNvPr id="11" name="TextBox 10"/>
          <p:cNvSpPr txBox="1"/>
          <p:nvPr/>
        </p:nvSpPr>
        <p:spPr>
          <a:xfrm>
            <a:off x="543928" y="3502712"/>
            <a:ext cx="5687548" cy="2062103"/>
          </a:xfrm>
          <a:prstGeom prst="rect">
            <a:avLst/>
          </a:prstGeom>
          <a:noFill/>
        </p:spPr>
        <p:txBody>
          <a:bodyPr wrap="square" rtlCol="0">
            <a:spAutoFit/>
          </a:bodyPr>
          <a:lstStyle/>
          <a:p>
            <a:r>
              <a:rPr lang="en-US" sz="1600" b="1" dirty="0">
                <a:latin typeface="+mj-lt"/>
                <a:cs typeface="Helvetica"/>
              </a:rPr>
              <a:t>Equity Financing Event-</a:t>
            </a:r>
            <a:r>
              <a:rPr lang="en-US" sz="1600" dirty="0">
                <a:latin typeface="+mj-lt"/>
                <a:cs typeface="Helvetica"/>
              </a:rPr>
              <a:t>SAFE investors will be issued a form of preferred stock, and the SAFE instrument will expire</a:t>
            </a:r>
          </a:p>
          <a:p>
            <a:pPr marL="225425"/>
            <a:endParaRPr lang="en-US" sz="800" dirty="0">
              <a:latin typeface="+mj-lt"/>
              <a:cs typeface="Helvetica"/>
            </a:endParaRPr>
          </a:p>
          <a:p>
            <a:r>
              <a:rPr lang="en-US" sz="1600" b="1" dirty="0">
                <a:latin typeface="+mj-lt"/>
                <a:cs typeface="Helvetica"/>
              </a:rPr>
              <a:t>Liquidity Event-</a:t>
            </a:r>
            <a:r>
              <a:rPr lang="en-US" sz="1600" dirty="0">
                <a:latin typeface="+mj-lt"/>
                <a:cs typeface="Helvetica"/>
              </a:rPr>
              <a:t>SAFE investors will be have the option to receive cash payment or common stock, and the SAFE instrument will expire</a:t>
            </a:r>
          </a:p>
          <a:p>
            <a:pPr marL="225425"/>
            <a:endParaRPr lang="en-US" sz="800" dirty="0">
              <a:latin typeface="+mj-lt"/>
              <a:cs typeface="Helvetica"/>
            </a:endParaRPr>
          </a:p>
          <a:p>
            <a:r>
              <a:rPr lang="en-US" sz="1600" b="1" dirty="0">
                <a:latin typeface="+mj-lt"/>
                <a:cs typeface="Helvetica"/>
              </a:rPr>
              <a:t>Dissolution Event-</a:t>
            </a:r>
            <a:r>
              <a:rPr lang="en-US" sz="1600" dirty="0">
                <a:latin typeface="+mj-lt"/>
                <a:cs typeface="Helvetica"/>
              </a:rPr>
              <a:t>SAFE investors would have preference over capital stock owners in the distribution of assets</a:t>
            </a:r>
          </a:p>
        </p:txBody>
      </p:sp>
    </p:spTree>
    <p:extLst>
      <p:ext uri="{BB962C8B-B14F-4D97-AF65-F5344CB8AC3E}">
        <p14:creationId xmlns:p14="http://schemas.microsoft.com/office/powerpoint/2010/main" val="1313244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It’s All About One Thing….</a:t>
            </a:r>
          </a:p>
        </p:txBody>
      </p:sp>
      <p:sp>
        <p:nvSpPr>
          <p:cNvPr id="3" name="Content Placeholder 2"/>
          <p:cNvSpPr>
            <a:spLocks noGrp="1"/>
          </p:cNvSpPr>
          <p:nvPr>
            <p:ph idx="1"/>
          </p:nvPr>
        </p:nvSpPr>
        <p:spPr>
          <a:xfrm>
            <a:off x="274640" y="3310007"/>
            <a:ext cx="11887198" cy="1015663"/>
          </a:xfrm>
        </p:spPr>
        <p:txBody>
          <a:bodyPr/>
          <a:lstStyle/>
          <a:p>
            <a:pPr marL="0" indent="0" algn="ctr">
              <a:buNone/>
            </a:pPr>
            <a:r>
              <a:rPr lang="en-US" sz="6000" dirty="0">
                <a:solidFill>
                  <a:schemeClr val="tx1"/>
                </a:solidFill>
                <a:hlinkClick r:id="rId2"/>
              </a:rPr>
              <a:t>Show me the money!</a:t>
            </a:r>
            <a:endParaRPr lang="en-US" sz="6000" dirty="0">
              <a:solidFill>
                <a:schemeClr val="tx1"/>
              </a:solidFill>
            </a:endParaRPr>
          </a:p>
        </p:txBody>
      </p:sp>
    </p:spTree>
    <p:extLst>
      <p:ext uri="{BB962C8B-B14F-4D97-AF65-F5344CB8AC3E}">
        <p14:creationId xmlns:p14="http://schemas.microsoft.com/office/powerpoint/2010/main" val="47708126"/>
      </p:ext>
    </p:extLst>
  </p:cSld>
  <p:clrMapOvr>
    <a:masterClrMapping/>
  </p:clrMapOvr>
  <p:transition spd="med">
    <p:pull/>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0" y="-1"/>
            <a:ext cx="12436475" cy="699551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169333" y="446281"/>
            <a:ext cx="5802489" cy="917575"/>
          </a:xfrm>
          <a:solidFill>
            <a:schemeClr val="accent3"/>
          </a:solidFill>
        </p:spPr>
        <p:txBody>
          <a:bodyPr/>
          <a:lstStyle/>
          <a:p>
            <a:r>
              <a:rPr lang="en-US" dirty="0">
                <a:solidFill>
                  <a:schemeClr val="bg1"/>
                </a:solidFill>
              </a:rPr>
              <a:t>Post investment </a:t>
            </a:r>
          </a:p>
        </p:txBody>
      </p:sp>
    </p:spTree>
    <p:extLst>
      <p:ext uri="{BB962C8B-B14F-4D97-AF65-F5344CB8AC3E}">
        <p14:creationId xmlns:p14="http://schemas.microsoft.com/office/powerpoint/2010/main" val="1077992545"/>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37"/>
          <p:cNvSpPr>
            <a:spLocks noGrp="1"/>
          </p:cNvSpPr>
          <p:nvPr>
            <p:ph type="title"/>
          </p:nvPr>
        </p:nvSpPr>
        <p:spPr/>
        <p:txBody>
          <a:bodyPr>
            <a:noAutofit/>
          </a:bodyPr>
          <a:lstStyle/>
          <a:p>
            <a:pPr algn="ctr"/>
            <a:r>
              <a:rPr lang="en-US" dirty="0">
                <a:solidFill>
                  <a:schemeClr val="bg1"/>
                </a:solidFill>
                <a:latin typeface="Segoe UI Light" panose="020B0502040204020203" pitchFamily="34" charset="0"/>
                <a:cs typeface="Segoe UI Light" panose="020B0502040204020203" pitchFamily="34" charset="0"/>
              </a:rPr>
              <a:t>The flow of ideas, money, and equity</a:t>
            </a:r>
          </a:p>
        </p:txBody>
      </p:sp>
      <p:sp>
        <p:nvSpPr>
          <p:cNvPr id="2" name="TextBox 1"/>
          <p:cNvSpPr txBox="1"/>
          <p:nvPr/>
        </p:nvSpPr>
        <p:spPr>
          <a:xfrm>
            <a:off x="189186" y="92624"/>
            <a:ext cx="12060621" cy="1126462"/>
          </a:xfrm>
          <a:prstGeom prst="rect">
            <a:avLst/>
          </a:prstGeom>
          <a:noFill/>
        </p:spPr>
        <p:txBody>
          <a:bodyPr wrap="square" lIns="182880" tIns="146304" rIns="182880" bIns="146304" rtlCol="0">
            <a:spAutoFit/>
          </a:bodyPr>
          <a:lstStyle/>
          <a:p>
            <a:pPr>
              <a:lnSpc>
                <a:spcPct val="90000"/>
              </a:lnSpc>
              <a:spcAft>
                <a:spcPts val="600"/>
              </a:spcAft>
            </a:pPr>
            <a:r>
              <a:rPr lang="en-US" sz="6000" dirty="0">
                <a:solidFill>
                  <a:schemeClr val="bg1"/>
                </a:solidFill>
                <a:latin typeface="Segoe UI Light" panose="020B0502040204020203" pitchFamily="34" charset="0"/>
                <a:cs typeface="Segoe UI Light" panose="020B0502040204020203" pitchFamily="34" charset="0"/>
              </a:rPr>
              <a:t>The flow of ideas, money, and equity</a:t>
            </a:r>
            <a:endParaRPr lang="en-US" sz="6000"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endParaRPr>
          </a:p>
        </p:txBody>
      </p:sp>
      <p:sp>
        <p:nvSpPr>
          <p:cNvPr id="84" name="TextBox 83"/>
          <p:cNvSpPr txBox="1"/>
          <p:nvPr/>
        </p:nvSpPr>
        <p:spPr>
          <a:xfrm>
            <a:off x="274639" y="233776"/>
            <a:ext cx="11162185" cy="1126462"/>
          </a:xfrm>
          <a:prstGeom prst="rect">
            <a:avLst/>
          </a:prstGeom>
          <a:noFill/>
        </p:spPr>
        <p:txBody>
          <a:bodyPr wrap="square" lIns="182880" tIns="146304" rIns="182880" bIns="146304" rtlCol="0">
            <a:spAutoFit/>
          </a:bodyPr>
          <a:lstStyle/>
          <a:p>
            <a:pPr>
              <a:lnSpc>
                <a:spcPct val="90000"/>
              </a:lnSpc>
              <a:spcAft>
                <a:spcPts val="600"/>
              </a:spcAft>
            </a:pPr>
            <a:r>
              <a:rPr lang="en-US" sz="6000" dirty="0">
                <a:solidFill>
                  <a:srgbClr val="737373"/>
                </a:solidFill>
                <a:latin typeface="Segoe UI Light" panose="020B0502040204020203" pitchFamily="34" charset="0"/>
                <a:cs typeface="Segoe UI Light" panose="020B0502040204020203" pitchFamily="34" charset="0"/>
              </a:rPr>
              <a:t>So you got the $$, now what?</a:t>
            </a:r>
            <a:endParaRPr lang="en-US" sz="6000" dirty="0">
              <a:solidFill>
                <a:schemeClr val="accent3"/>
              </a:solidFill>
              <a:latin typeface="Segoe UI Light" panose="020B0502040204020203" pitchFamily="34" charset="0"/>
              <a:ea typeface="Segoe UI" pitchFamily="34" charset="0"/>
              <a:cs typeface="Segoe UI Light" panose="020B0502040204020203" pitchFamily="34" charset="0"/>
            </a:endParaRPr>
          </a:p>
        </p:txBody>
      </p:sp>
      <p:sp>
        <p:nvSpPr>
          <p:cNvPr id="4" name="TextBox 3"/>
          <p:cNvSpPr txBox="1"/>
          <p:nvPr/>
        </p:nvSpPr>
        <p:spPr>
          <a:xfrm>
            <a:off x="825622" y="1626677"/>
            <a:ext cx="2686755" cy="544765"/>
          </a:xfrm>
          <a:prstGeom prst="rect">
            <a:avLst/>
          </a:prstGeom>
          <a:noFill/>
        </p:spPr>
        <p:txBody>
          <a:bodyPr wrap="square" lIns="182880" tIns="146304" rIns="182880" bIns="146304" rtlCol="0">
            <a:spAutoFit/>
          </a:bodyPr>
          <a:lstStyle/>
          <a:p>
            <a:pPr algn="ctr">
              <a:lnSpc>
                <a:spcPct val="90000"/>
              </a:lnSpc>
              <a:spcAft>
                <a:spcPts val="600"/>
              </a:spcAft>
            </a:pPr>
            <a:r>
              <a:rPr lang="en-US" b="1" dirty="0">
                <a:gradFill>
                  <a:gsLst>
                    <a:gs pos="2917">
                      <a:schemeClr val="tx1"/>
                    </a:gs>
                    <a:gs pos="30000">
                      <a:schemeClr val="tx1"/>
                    </a:gs>
                  </a:gsLst>
                  <a:lin ang="5400000" scaled="0"/>
                </a:gradFill>
                <a:latin typeface="+mj-lt"/>
              </a:rPr>
              <a:t>Update\Communicate </a:t>
            </a:r>
          </a:p>
        </p:txBody>
      </p:sp>
      <p:sp>
        <p:nvSpPr>
          <p:cNvPr id="5" name="Rectangle 4"/>
          <p:cNvSpPr/>
          <p:nvPr/>
        </p:nvSpPr>
        <p:spPr bwMode="auto">
          <a:xfrm>
            <a:off x="927961" y="2133690"/>
            <a:ext cx="2469135" cy="164592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2" name="Group 11"/>
          <p:cNvGrpSpPr/>
          <p:nvPr/>
        </p:nvGrpSpPr>
        <p:grpSpPr bwMode="black">
          <a:xfrm>
            <a:off x="1693539" y="2590726"/>
            <a:ext cx="937979" cy="731847"/>
            <a:chOff x="6494891" y="2572053"/>
            <a:chExt cx="1197506" cy="675750"/>
          </a:xfrm>
        </p:grpSpPr>
        <p:sp>
          <p:nvSpPr>
            <p:cNvPr id="13" name="Freeform 25"/>
            <p:cNvSpPr>
              <a:spLocks/>
            </p:cNvSpPr>
            <p:nvPr/>
          </p:nvSpPr>
          <p:spPr bwMode="black">
            <a:xfrm>
              <a:off x="6502038" y="2572053"/>
              <a:ext cx="1182562" cy="379460"/>
            </a:xfrm>
            <a:custGeom>
              <a:avLst/>
              <a:gdLst>
                <a:gd name="T0" fmla="*/ 385 w 770"/>
                <a:gd name="T1" fmla="*/ 247 h 247"/>
                <a:gd name="T2" fmla="*/ 411 w 770"/>
                <a:gd name="T3" fmla="*/ 241 h 247"/>
                <a:gd name="T4" fmla="*/ 411 w 770"/>
                <a:gd name="T5" fmla="*/ 240 h 247"/>
                <a:gd name="T6" fmla="*/ 770 w 770"/>
                <a:gd name="T7" fmla="*/ 27 h 247"/>
                <a:gd name="T8" fmla="*/ 727 w 770"/>
                <a:gd name="T9" fmla="*/ 0 h 247"/>
                <a:gd name="T10" fmla="*/ 43 w 770"/>
                <a:gd name="T11" fmla="*/ 0 h 247"/>
                <a:gd name="T12" fmla="*/ 0 w 770"/>
                <a:gd name="T13" fmla="*/ 27 h 247"/>
                <a:gd name="T14" fmla="*/ 358 w 770"/>
                <a:gd name="T15" fmla="*/ 241 h 247"/>
                <a:gd name="T16" fmla="*/ 385 w 770"/>
                <a:gd name="T17" fmla="*/ 247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0" h="247">
                  <a:moveTo>
                    <a:pt x="385" y="247"/>
                  </a:moveTo>
                  <a:cubicBezTo>
                    <a:pt x="395" y="247"/>
                    <a:pt x="404" y="245"/>
                    <a:pt x="411" y="241"/>
                  </a:cubicBezTo>
                  <a:cubicBezTo>
                    <a:pt x="411" y="240"/>
                    <a:pt x="411" y="240"/>
                    <a:pt x="411" y="240"/>
                  </a:cubicBezTo>
                  <a:cubicBezTo>
                    <a:pt x="770" y="27"/>
                    <a:pt x="770" y="27"/>
                    <a:pt x="770" y="27"/>
                  </a:cubicBezTo>
                  <a:cubicBezTo>
                    <a:pt x="762" y="11"/>
                    <a:pt x="746" y="0"/>
                    <a:pt x="727" y="0"/>
                  </a:cubicBezTo>
                  <a:cubicBezTo>
                    <a:pt x="43" y="0"/>
                    <a:pt x="43" y="0"/>
                    <a:pt x="43" y="0"/>
                  </a:cubicBezTo>
                  <a:cubicBezTo>
                    <a:pt x="24" y="0"/>
                    <a:pt x="7" y="11"/>
                    <a:pt x="0" y="27"/>
                  </a:cubicBezTo>
                  <a:cubicBezTo>
                    <a:pt x="358" y="241"/>
                    <a:pt x="358" y="241"/>
                    <a:pt x="358" y="241"/>
                  </a:cubicBezTo>
                  <a:cubicBezTo>
                    <a:pt x="365" y="245"/>
                    <a:pt x="375" y="247"/>
                    <a:pt x="385" y="247"/>
                  </a:cubicBezTo>
                  <a:close/>
                </a:path>
              </a:pathLst>
            </a:custGeom>
            <a:solidFill>
              <a:srgbClr val="FFFFFF"/>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defTabSz="740740"/>
              <a:endParaRPr lang="en-US" spc="-122">
                <a:solidFill>
                  <a:schemeClr val="tx1">
                    <a:lumMod val="50000"/>
                  </a:schemeClr>
                </a:solidFill>
                <a:latin typeface="Segoe Light" pitchFamily="34" charset="0"/>
              </a:endParaRPr>
            </a:p>
          </p:txBody>
        </p:sp>
        <p:sp>
          <p:nvSpPr>
            <p:cNvPr id="14" name="Freeform 26"/>
            <p:cNvSpPr>
              <a:spLocks/>
            </p:cNvSpPr>
            <p:nvPr/>
          </p:nvSpPr>
          <p:spPr bwMode="black">
            <a:xfrm>
              <a:off x="7359071" y="2673415"/>
              <a:ext cx="333326" cy="396353"/>
            </a:xfrm>
            <a:custGeom>
              <a:avLst/>
              <a:gdLst>
                <a:gd name="T0" fmla="*/ 513 w 513"/>
                <a:gd name="T1" fmla="*/ 610 h 610"/>
                <a:gd name="T2" fmla="*/ 513 w 513"/>
                <a:gd name="T3" fmla="*/ 0 h 610"/>
                <a:gd name="T4" fmla="*/ 0 w 513"/>
                <a:gd name="T5" fmla="*/ 305 h 610"/>
                <a:gd name="T6" fmla="*/ 513 w 513"/>
                <a:gd name="T7" fmla="*/ 610 h 610"/>
              </a:gdLst>
              <a:ahLst/>
              <a:cxnLst>
                <a:cxn ang="0">
                  <a:pos x="T0" y="T1"/>
                </a:cxn>
                <a:cxn ang="0">
                  <a:pos x="T2" y="T3"/>
                </a:cxn>
                <a:cxn ang="0">
                  <a:pos x="T4" y="T5"/>
                </a:cxn>
                <a:cxn ang="0">
                  <a:pos x="T6" y="T7"/>
                </a:cxn>
              </a:cxnLst>
              <a:rect l="0" t="0" r="r" b="b"/>
              <a:pathLst>
                <a:path w="513" h="610">
                  <a:moveTo>
                    <a:pt x="513" y="610"/>
                  </a:moveTo>
                  <a:lnTo>
                    <a:pt x="513" y="0"/>
                  </a:lnTo>
                  <a:lnTo>
                    <a:pt x="0" y="305"/>
                  </a:lnTo>
                  <a:lnTo>
                    <a:pt x="513" y="610"/>
                  </a:lnTo>
                  <a:close/>
                </a:path>
              </a:pathLst>
            </a:custGeom>
            <a:solidFill>
              <a:srgbClr val="FFFFFF"/>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defTabSz="740740"/>
              <a:endParaRPr lang="en-US" spc="-122">
                <a:solidFill>
                  <a:schemeClr val="tx1">
                    <a:lumMod val="50000"/>
                  </a:schemeClr>
                </a:solidFill>
                <a:latin typeface="Segoe Light" pitchFamily="34" charset="0"/>
              </a:endParaRPr>
            </a:p>
          </p:txBody>
        </p:sp>
        <p:sp>
          <p:nvSpPr>
            <p:cNvPr id="15" name="Freeform 27"/>
            <p:cNvSpPr>
              <a:spLocks/>
            </p:cNvSpPr>
            <p:nvPr/>
          </p:nvSpPr>
          <p:spPr bwMode="black">
            <a:xfrm>
              <a:off x="6494891" y="2904080"/>
              <a:ext cx="1197506" cy="343723"/>
            </a:xfrm>
            <a:custGeom>
              <a:avLst/>
              <a:gdLst>
                <a:gd name="T0" fmla="*/ 0 w 780"/>
                <a:gd name="T1" fmla="*/ 176 h 224"/>
                <a:gd name="T2" fmla="*/ 48 w 780"/>
                <a:gd name="T3" fmla="*/ 224 h 224"/>
                <a:gd name="T4" fmla="*/ 732 w 780"/>
                <a:gd name="T5" fmla="*/ 224 h 224"/>
                <a:gd name="T6" fmla="*/ 780 w 780"/>
                <a:gd name="T7" fmla="*/ 176 h 224"/>
                <a:gd name="T8" fmla="*/ 780 w 780"/>
                <a:gd name="T9" fmla="*/ 150 h 224"/>
                <a:gd name="T10" fmla="*/ 528 w 780"/>
                <a:gd name="T11" fmla="*/ 0 h 224"/>
                <a:gd name="T12" fmla="*/ 435 w 780"/>
                <a:gd name="T13" fmla="*/ 55 h 224"/>
                <a:gd name="T14" fmla="*/ 390 w 780"/>
                <a:gd name="T15" fmla="*/ 67 h 224"/>
                <a:gd name="T16" fmla="*/ 390 w 780"/>
                <a:gd name="T17" fmla="*/ 67 h 224"/>
                <a:gd name="T18" fmla="*/ 344 w 780"/>
                <a:gd name="T19" fmla="*/ 55 h 224"/>
                <a:gd name="T20" fmla="*/ 252 w 780"/>
                <a:gd name="T21" fmla="*/ 0 h 224"/>
                <a:gd name="T22" fmla="*/ 0 w 780"/>
                <a:gd name="T23" fmla="*/ 150 h 224"/>
                <a:gd name="T24" fmla="*/ 0 w 780"/>
                <a:gd name="T25" fmla="*/ 176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0" h="224">
                  <a:moveTo>
                    <a:pt x="0" y="176"/>
                  </a:moveTo>
                  <a:cubicBezTo>
                    <a:pt x="0" y="203"/>
                    <a:pt x="21" y="224"/>
                    <a:pt x="48" y="224"/>
                  </a:cubicBezTo>
                  <a:cubicBezTo>
                    <a:pt x="732" y="224"/>
                    <a:pt x="732" y="224"/>
                    <a:pt x="732" y="224"/>
                  </a:cubicBezTo>
                  <a:cubicBezTo>
                    <a:pt x="758" y="224"/>
                    <a:pt x="780" y="203"/>
                    <a:pt x="780" y="176"/>
                  </a:cubicBezTo>
                  <a:cubicBezTo>
                    <a:pt x="780" y="150"/>
                    <a:pt x="780" y="150"/>
                    <a:pt x="780" y="150"/>
                  </a:cubicBezTo>
                  <a:cubicBezTo>
                    <a:pt x="528" y="0"/>
                    <a:pt x="528" y="0"/>
                    <a:pt x="528" y="0"/>
                  </a:cubicBezTo>
                  <a:cubicBezTo>
                    <a:pt x="435" y="55"/>
                    <a:pt x="435" y="55"/>
                    <a:pt x="435" y="55"/>
                  </a:cubicBezTo>
                  <a:cubicBezTo>
                    <a:pt x="423" y="63"/>
                    <a:pt x="407" y="67"/>
                    <a:pt x="390" y="67"/>
                  </a:cubicBezTo>
                  <a:cubicBezTo>
                    <a:pt x="390" y="67"/>
                    <a:pt x="390" y="67"/>
                    <a:pt x="390" y="67"/>
                  </a:cubicBezTo>
                  <a:cubicBezTo>
                    <a:pt x="373" y="67"/>
                    <a:pt x="357" y="63"/>
                    <a:pt x="344" y="55"/>
                  </a:cubicBezTo>
                  <a:cubicBezTo>
                    <a:pt x="252" y="0"/>
                    <a:pt x="252" y="0"/>
                    <a:pt x="252" y="0"/>
                  </a:cubicBezTo>
                  <a:cubicBezTo>
                    <a:pt x="0" y="150"/>
                    <a:pt x="0" y="150"/>
                    <a:pt x="0" y="150"/>
                  </a:cubicBezTo>
                  <a:lnTo>
                    <a:pt x="0" y="176"/>
                  </a:lnTo>
                  <a:close/>
                </a:path>
              </a:pathLst>
            </a:custGeom>
            <a:solidFill>
              <a:srgbClr val="FFFFFF"/>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defTabSz="740740"/>
              <a:endParaRPr lang="en-US" spc="-122">
                <a:solidFill>
                  <a:schemeClr val="tx1">
                    <a:lumMod val="50000"/>
                  </a:schemeClr>
                </a:solidFill>
                <a:latin typeface="Segoe Light" pitchFamily="34" charset="0"/>
              </a:endParaRPr>
            </a:p>
          </p:txBody>
        </p:sp>
        <p:sp>
          <p:nvSpPr>
            <p:cNvPr id="16" name="Freeform 28"/>
            <p:cNvSpPr>
              <a:spLocks/>
            </p:cNvSpPr>
            <p:nvPr/>
          </p:nvSpPr>
          <p:spPr bwMode="black">
            <a:xfrm>
              <a:off x="6494891" y="2673415"/>
              <a:ext cx="332677" cy="396353"/>
            </a:xfrm>
            <a:custGeom>
              <a:avLst/>
              <a:gdLst>
                <a:gd name="T0" fmla="*/ 512 w 512"/>
                <a:gd name="T1" fmla="*/ 305 h 610"/>
                <a:gd name="T2" fmla="*/ 0 w 512"/>
                <a:gd name="T3" fmla="*/ 0 h 610"/>
                <a:gd name="T4" fmla="*/ 0 w 512"/>
                <a:gd name="T5" fmla="*/ 610 h 610"/>
                <a:gd name="T6" fmla="*/ 512 w 512"/>
                <a:gd name="T7" fmla="*/ 305 h 610"/>
              </a:gdLst>
              <a:ahLst/>
              <a:cxnLst>
                <a:cxn ang="0">
                  <a:pos x="T0" y="T1"/>
                </a:cxn>
                <a:cxn ang="0">
                  <a:pos x="T2" y="T3"/>
                </a:cxn>
                <a:cxn ang="0">
                  <a:pos x="T4" y="T5"/>
                </a:cxn>
                <a:cxn ang="0">
                  <a:pos x="T6" y="T7"/>
                </a:cxn>
              </a:cxnLst>
              <a:rect l="0" t="0" r="r" b="b"/>
              <a:pathLst>
                <a:path w="512" h="610">
                  <a:moveTo>
                    <a:pt x="512" y="305"/>
                  </a:moveTo>
                  <a:lnTo>
                    <a:pt x="0" y="0"/>
                  </a:lnTo>
                  <a:lnTo>
                    <a:pt x="0" y="610"/>
                  </a:lnTo>
                  <a:lnTo>
                    <a:pt x="512" y="305"/>
                  </a:lnTo>
                  <a:close/>
                </a:path>
              </a:pathLst>
            </a:custGeom>
            <a:solidFill>
              <a:srgbClr val="FFFFFF"/>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defTabSz="740740"/>
              <a:endParaRPr lang="en-US" spc="-122">
                <a:solidFill>
                  <a:schemeClr val="tx1">
                    <a:lumMod val="50000"/>
                  </a:schemeClr>
                </a:solidFill>
                <a:latin typeface="Segoe Light" pitchFamily="34" charset="0"/>
              </a:endParaRPr>
            </a:p>
          </p:txBody>
        </p:sp>
      </p:grpSp>
      <p:sp>
        <p:nvSpPr>
          <p:cNvPr id="18" name="Rectangle 17"/>
          <p:cNvSpPr/>
          <p:nvPr/>
        </p:nvSpPr>
        <p:spPr bwMode="auto">
          <a:xfrm>
            <a:off x="927706" y="5056709"/>
            <a:ext cx="2469135" cy="164592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23"/>
          <p:cNvSpPr/>
          <p:nvPr/>
        </p:nvSpPr>
        <p:spPr bwMode="auto">
          <a:xfrm>
            <a:off x="3627659" y="2133690"/>
            <a:ext cx="2469135" cy="164592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p:cNvSpPr/>
          <p:nvPr/>
        </p:nvSpPr>
        <p:spPr bwMode="auto">
          <a:xfrm>
            <a:off x="3627404" y="5056709"/>
            <a:ext cx="2469135" cy="164592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p:cNvSpPr/>
          <p:nvPr/>
        </p:nvSpPr>
        <p:spPr bwMode="auto">
          <a:xfrm>
            <a:off x="6327357" y="2127356"/>
            <a:ext cx="2469135" cy="164592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7" name="Rectangle 26"/>
          <p:cNvSpPr/>
          <p:nvPr/>
        </p:nvSpPr>
        <p:spPr bwMode="auto">
          <a:xfrm>
            <a:off x="6327102" y="5050375"/>
            <a:ext cx="2469135" cy="164592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8" name="TextBox 27"/>
          <p:cNvSpPr txBox="1"/>
          <p:nvPr/>
        </p:nvSpPr>
        <p:spPr>
          <a:xfrm>
            <a:off x="3512377" y="4511944"/>
            <a:ext cx="2686755" cy="544765"/>
          </a:xfrm>
          <a:prstGeom prst="rect">
            <a:avLst/>
          </a:prstGeom>
          <a:noFill/>
        </p:spPr>
        <p:txBody>
          <a:bodyPr wrap="square" lIns="182880" tIns="146304" rIns="182880" bIns="146304" rtlCol="0">
            <a:spAutoFit/>
          </a:bodyPr>
          <a:lstStyle/>
          <a:p>
            <a:pPr algn="ctr">
              <a:lnSpc>
                <a:spcPct val="90000"/>
              </a:lnSpc>
              <a:spcAft>
                <a:spcPts val="600"/>
              </a:spcAft>
            </a:pPr>
            <a:r>
              <a:rPr lang="en-US" b="1" dirty="0">
                <a:gradFill>
                  <a:gsLst>
                    <a:gs pos="2917">
                      <a:schemeClr val="tx1"/>
                    </a:gs>
                    <a:gs pos="30000">
                      <a:schemeClr val="tx1"/>
                    </a:gs>
                  </a:gsLst>
                  <a:lin ang="5400000" scaled="0"/>
                </a:gradFill>
                <a:latin typeface="+mj-lt"/>
              </a:rPr>
              <a:t>Strategy Sessions</a:t>
            </a:r>
          </a:p>
        </p:txBody>
      </p:sp>
      <p:sp>
        <p:nvSpPr>
          <p:cNvPr id="29" name="TextBox 28"/>
          <p:cNvSpPr txBox="1"/>
          <p:nvPr/>
        </p:nvSpPr>
        <p:spPr>
          <a:xfrm>
            <a:off x="3518848" y="1377378"/>
            <a:ext cx="2686755" cy="794064"/>
          </a:xfrm>
          <a:prstGeom prst="rect">
            <a:avLst/>
          </a:prstGeom>
          <a:noFill/>
        </p:spPr>
        <p:txBody>
          <a:bodyPr wrap="square" lIns="182880" tIns="146304" rIns="182880" bIns="146304" rtlCol="0">
            <a:spAutoFit/>
          </a:bodyPr>
          <a:lstStyle/>
          <a:p>
            <a:pPr algn="ctr">
              <a:lnSpc>
                <a:spcPct val="90000"/>
              </a:lnSpc>
              <a:spcAft>
                <a:spcPts val="600"/>
              </a:spcAft>
            </a:pPr>
            <a:r>
              <a:rPr lang="en-US" b="1" dirty="0">
                <a:gradFill>
                  <a:gsLst>
                    <a:gs pos="2917">
                      <a:schemeClr val="tx1"/>
                    </a:gs>
                    <a:gs pos="30000">
                      <a:schemeClr val="tx1"/>
                    </a:gs>
                  </a:gsLst>
                  <a:lin ang="5400000" scaled="0"/>
                </a:gradFill>
                <a:latin typeface="+mj-lt"/>
              </a:rPr>
              <a:t>Intros to customers\helpers </a:t>
            </a:r>
          </a:p>
        </p:txBody>
      </p:sp>
      <p:pic>
        <p:nvPicPr>
          <p:cNvPr id="30" name="Picture 29"/>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3605338" y="2144888"/>
            <a:ext cx="2481902" cy="1634721"/>
          </a:xfrm>
          <a:prstGeom prst="rect">
            <a:avLst/>
          </a:prstGeom>
          <a:ln>
            <a:solidFill>
              <a:srgbClr val="D9D9D9"/>
            </a:solidFill>
          </a:ln>
        </p:spPr>
      </p:pic>
      <p:sp>
        <p:nvSpPr>
          <p:cNvPr id="31" name="TextBox 30"/>
          <p:cNvSpPr txBox="1"/>
          <p:nvPr/>
        </p:nvSpPr>
        <p:spPr>
          <a:xfrm>
            <a:off x="6196051" y="1377378"/>
            <a:ext cx="2686755" cy="794064"/>
          </a:xfrm>
          <a:prstGeom prst="rect">
            <a:avLst/>
          </a:prstGeom>
          <a:noFill/>
        </p:spPr>
        <p:txBody>
          <a:bodyPr wrap="square" lIns="182880" tIns="146304" rIns="182880" bIns="146304" rtlCol="0">
            <a:spAutoFit/>
          </a:bodyPr>
          <a:lstStyle/>
          <a:p>
            <a:pPr algn="ctr">
              <a:lnSpc>
                <a:spcPct val="90000"/>
              </a:lnSpc>
              <a:spcAft>
                <a:spcPts val="600"/>
              </a:spcAft>
            </a:pPr>
            <a:r>
              <a:rPr lang="en-US" b="1" dirty="0">
                <a:gradFill>
                  <a:gsLst>
                    <a:gs pos="2917">
                      <a:schemeClr val="tx1"/>
                    </a:gs>
                    <a:gs pos="30000">
                      <a:schemeClr val="tx1"/>
                    </a:gs>
                  </a:gsLst>
                  <a:lin ang="5400000" scaled="0"/>
                </a:gradFill>
                <a:latin typeface="+mj-lt"/>
              </a:rPr>
              <a:t>Meet w\other portfolio founders </a:t>
            </a:r>
          </a:p>
        </p:txBody>
      </p:sp>
      <p:pic>
        <p:nvPicPr>
          <p:cNvPr id="33" name="Picture 32"/>
          <p:cNvPicPr>
            <a:picLocks noChangeAspect="1"/>
          </p:cNvPicPr>
          <p:nvPr/>
        </p:nvPicPr>
        <p:blipFill rotWithShape="1">
          <a:blip r:embed="rId4" cstate="screen">
            <a:extLst>
              <a:ext uri="{28A0092B-C50C-407E-A947-70E740481C1C}">
                <a14:useLocalDpi xmlns:a14="http://schemas.microsoft.com/office/drawing/2010/main" val="0"/>
              </a:ext>
            </a:extLst>
          </a:blip>
          <a:srcRect/>
          <a:stretch/>
        </p:blipFill>
        <p:spPr>
          <a:xfrm>
            <a:off x="6314415" y="2127356"/>
            <a:ext cx="2482078" cy="1652254"/>
          </a:xfrm>
          <a:prstGeom prst="rect">
            <a:avLst/>
          </a:prstGeom>
        </p:spPr>
      </p:pic>
      <p:grpSp>
        <p:nvGrpSpPr>
          <p:cNvPr id="34" name="Group 33"/>
          <p:cNvGrpSpPr/>
          <p:nvPr/>
        </p:nvGrpSpPr>
        <p:grpSpPr bwMode="black">
          <a:xfrm>
            <a:off x="4424262" y="5385705"/>
            <a:ext cx="875925" cy="961616"/>
            <a:chOff x="1435100" y="3879850"/>
            <a:chExt cx="739775" cy="795338"/>
          </a:xfrm>
          <a:solidFill>
            <a:schemeClr val="tx1"/>
          </a:solidFill>
        </p:grpSpPr>
        <p:sp>
          <p:nvSpPr>
            <p:cNvPr id="35" name="Freeform 6"/>
            <p:cNvSpPr>
              <a:spLocks/>
            </p:cNvSpPr>
            <p:nvPr/>
          </p:nvSpPr>
          <p:spPr bwMode="black">
            <a:xfrm>
              <a:off x="1435100" y="4191000"/>
              <a:ext cx="106363" cy="106363"/>
            </a:xfrm>
            <a:custGeom>
              <a:avLst/>
              <a:gdLst>
                <a:gd name="T0" fmla="*/ 15 w 67"/>
                <a:gd name="T1" fmla="*/ 67 h 67"/>
                <a:gd name="T2" fmla="*/ 15 w 67"/>
                <a:gd name="T3" fmla="*/ 66 h 67"/>
                <a:gd name="T4" fmla="*/ 33 w 67"/>
                <a:gd name="T5" fmla="*/ 48 h 67"/>
                <a:gd name="T6" fmla="*/ 52 w 67"/>
                <a:gd name="T7" fmla="*/ 67 h 67"/>
                <a:gd name="T8" fmla="*/ 67 w 67"/>
                <a:gd name="T9" fmla="*/ 52 h 67"/>
                <a:gd name="T10" fmla="*/ 66 w 67"/>
                <a:gd name="T11" fmla="*/ 51 h 67"/>
                <a:gd name="T12" fmla="*/ 48 w 67"/>
                <a:gd name="T13" fmla="*/ 33 h 67"/>
                <a:gd name="T14" fmla="*/ 67 w 67"/>
                <a:gd name="T15" fmla="*/ 15 h 67"/>
                <a:gd name="T16" fmla="*/ 52 w 67"/>
                <a:gd name="T17" fmla="*/ 0 h 67"/>
                <a:gd name="T18" fmla="*/ 33 w 67"/>
                <a:gd name="T19" fmla="*/ 19 h 67"/>
                <a:gd name="T20" fmla="*/ 15 w 67"/>
                <a:gd name="T21" fmla="*/ 0 h 67"/>
                <a:gd name="T22" fmla="*/ 0 w 67"/>
                <a:gd name="T23" fmla="*/ 15 h 67"/>
                <a:gd name="T24" fmla="*/ 19 w 67"/>
                <a:gd name="T25" fmla="*/ 33 h 67"/>
                <a:gd name="T26" fmla="*/ 0 w 67"/>
                <a:gd name="T27" fmla="*/ 52 h 67"/>
                <a:gd name="T28" fmla="*/ 15 w 67"/>
                <a:gd name="T29"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7" h="67">
                  <a:moveTo>
                    <a:pt x="15" y="67"/>
                  </a:moveTo>
                  <a:lnTo>
                    <a:pt x="15" y="66"/>
                  </a:lnTo>
                  <a:lnTo>
                    <a:pt x="33" y="48"/>
                  </a:lnTo>
                  <a:lnTo>
                    <a:pt x="52" y="67"/>
                  </a:lnTo>
                  <a:lnTo>
                    <a:pt x="67" y="52"/>
                  </a:lnTo>
                  <a:lnTo>
                    <a:pt x="66" y="51"/>
                  </a:lnTo>
                  <a:lnTo>
                    <a:pt x="48" y="33"/>
                  </a:lnTo>
                  <a:lnTo>
                    <a:pt x="67" y="15"/>
                  </a:lnTo>
                  <a:lnTo>
                    <a:pt x="52" y="0"/>
                  </a:lnTo>
                  <a:lnTo>
                    <a:pt x="33" y="19"/>
                  </a:lnTo>
                  <a:lnTo>
                    <a:pt x="15" y="0"/>
                  </a:lnTo>
                  <a:lnTo>
                    <a:pt x="0" y="15"/>
                  </a:lnTo>
                  <a:lnTo>
                    <a:pt x="19" y="33"/>
                  </a:lnTo>
                  <a:lnTo>
                    <a:pt x="0" y="52"/>
                  </a:lnTo>
                  <a:lnTo>
                    <a:pt x="15"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36" name="Freeform 7"/>
            <p:cNvSpPr>
              <a:spLocks/>
            </p:cNvSpPr>
            <p:nvPr/>
          </p:nvSpPr>
          <p:spPr bwMode="black">
            <a:xfrm>
              <a:off x="1620838" y="4208463"/>
              <a:ext cx="106363" cy="104775"/>
            </a:xfrm>
            <a:custGeom>
              <a:avLst/>
              <a:gdLst>
                <a:gd name="T0" fmla="*/ 66 w 67"/>
                <a:gd name="T1" fmla="*/ 51 h 66"/>
                <a:gd name="T2" fmla="*/ 48 w 67"/>
                <a:gd name="T3" fmla="*/ 33 h 66"/>
                <a:gd name="T4" fmla="*/ 67 w 67"/>
                <a:gd name="T5" fmla="*/ 14 h 66"/>
                <a:gd name="T6" fmla="*/ 52 w 67"/>
                <a:gd name="T7" fmla="*/ 0 h 66"/>
                <a:gd name="T8" fmla="*/ 33 w 67"/>
                <a:gd name="T9" fmla="*/ 18 h 66"/>
                <a:gd name="T10" fmla="*/ 15 w 67"/>
                <a:gd name="T11" fmla="*/ 0 h 66"/>
                <a:gd name="T12" fmla="*/ 0 w 67"/>
                <a:gd name="T13" fmla="*/ 14 h 66"/>
                <a:gd name="T14" fmla="*/ 19 w 67"/>
                <a:gd name="T15" fmla="*/ 33 h 66"/>
                <a:gd name="T16" fmla="*/ 0 w 67"/>
                <a:gd name="T17" fmla="*/ 51 h 66"/>
                <a:gd name="T18" fmla="*/ 15 w 67"/>
                <a:gd name="T19" fmla="*/ 66 h 66"/>
                <a:gd name="T20" fmla="*/ 15 w 67"/>
                <a:gd name="T21" fmla="*/ 66 h 66"/>
                <a:gd name="T22" fmla="*/ 33 w 67"/>
                <a:gd name="T23" fmla="*/ 48 h 66"/>
                <a:gd name="T24" fmla="*/ 52 w 67"/>
                <a:gd name="T25" fmla="*/ 66 h 66"/>
                <a:gd name="T26" fmla="*/ 67 w 67"/>
                <a:gd name="T27" fmla="*/ 51 h 66"/>
                <a:gd name="T28" fmla="*/ 66 w 67"/>
                <a:gd name="T29" fmla="*/ 5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7" h="66">
                  <a:moveTo>
                    <a:pt x="66" y="51"/>
                  </a:moveTo>
                  <a:lnTo>
                    <a:pt x="48" y="33"/>
                  </a:lnTo>
                  <a:lnTo>
                    <a:pt x="67" y="14"/>
                  </a:lnTo>
                  <a:lnTo>
                    <a:pt x="52" y="0"/>
                  </a:lnTo>
                  <a:lnTo>
                    <a:pt x="33" y="18"/>
                  </a:lnTo>
                  <a:lnTo>
                    <a:pt x="15" y="0"/>
                  </a:lnTo>
                  <a:lnTo>
                    <a:pt x="0" y="14"/>
                  </a:lnTo>
                  <a:lnTo>
                    <a:pt x="19" y="33"/>
                  </a:lnTo>
                  <a:lnTo>
                    <a:pt x="0" y="51"/>
                  </a:lnTo>
                  <a:lnTo>
                    <a:pt x="15" y="66"/>
                  </a:lnTo>
                  <a:lnTo>
                    <a:pt x="15" y="66"/>
                  </a:lnTo>
                  <a:lnTo>
                    <a:pt x="33" y="48"/>
                  </a:lnTo>
                  <a:lnTo>
                    <a:pt x="52" y="66"/>
                  </a:lnTo>
                  <a:lnTo>
                    <a:pt x="67" y="51"/>
                  </a:lnTo>
                  <a:lnTo>
                    <a:pt x="66" y="5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37" name="Freeform 8"/>
            <p:cNvSpPr>
              <a:spLocks/>
            </p:cNvSpPr>
            <p:nvPr/>
          </p:nvSpPr>
          <p:spPr bwMode="black">
            <a:xfrm>
              <a:off x="1876425" y="4184650"/>
              <a:ext cx="104775" cy="104775"/>
            </a:xfrm>
            <a:custGeom>
              <a:avLst/>
              <a:gdLst>
                <a:gd name="T0" fmla="*/ 14 w 66"/>
                <a:gd name="T1" fmla="*/ 66 h 66"/>
                <a:gd name="T2" fmla="*/ 15 w 66"/>
                <a:gd name="T3" fmla="*/ 66 h 66"/>
                <a:gd name="T4" fmla="*/ 33 w 66"/>
                <a:gd name="T5" fmla="*/ 48 h 66"/>
                <a:gd name="T6" fmla="*/ 52 w 66"/>
                <a:gd name="T7" fmla="*/ 66 h 66"/>
                <a:gd name="T8" fmla="*/ 66 w 66"/>
                <a:gd name="T9" fmla="*/ 51 h 66"/>
                <a:gd name="T10" fmla="*/ 66 w 66"/>
                <a:gd name="T11" fmla="*/ 51 h 66"/>
                <a:gd name="T12" fmla="*/ 48 w 66"/>
                <a:gd name="T13" fmla="*/ 33 h 66"/>
                <a:gd name="T14" fmla="*/ 66 w 66"/>
                <a:gd name="T15" fmla="*/ 14 h 66"/>
                <a:gd name="T16" fmla="*/ 52 w 66"/>
                <a:gd name="T17" fmla="*/ 0 h 66"/>
                <a:gd name="T18" fmla="*/ 33 w 66"/>
                <a:gd name="T19" fmla="*/ 18 h 66"/>
                <a:gd name="T20" fmla="*/ 14 w 66"/>
                <a:gd name="T21" fmla="*/ 0 h 66"/>
                <a:gd name="T22" fmla="*/ 0 w 66"/>
                <a:gd name="T23" fmla="*/ 14 h 66"/>
                <a:gd name="T24" fmla="*/ 18 w 66"/>
                <a:gd name="T25" fmla="*/ 33 h 66"/>
                <a:gd name="T26" fmla="*/ 0 w 66"/>
                <a:gd name="T27" fmla="*/ 51 h 66"/>
                <a:gd name="T28" fmla="*/ 14 w 66"/>
                <a:gd name="T29"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6" h="66">
                  <a:moveTo>
                    <a:pt x="14" y="66"/>
                  </a:moveTo>
                  <a:lnTo>
                    <a:pt x="15" y="66"/>
                  </a:lnTo>
                  <a:lnTo>
                    <a:pt x="33" y="48"/>
                  </a:lnTo>
                  <a:lnTo>
                    <a:pt x="52" y="66"/>
                  </a:lnTo>
                  <a:lnTo>
                    <a:pt x="66" y="51"/>
                  </a:lnTo>
                  <a:lnTo>
                    <a:pt x="66" y="51"/>
                  </a:lnTo>
                  <a:lnTo>
                    <a:pt x="48" y="33"/>
                  </a:lnTo>
                  <a:lnTo>
                    <a:pt x="66" y="14"/>
                  </a:lnTo>
                  <a:lnTo>
                    <a:pt x="52" y="0"/>
                  </a:lnTo>
                  <a:lnTo>
                    <a:pt x="33" y="18"/>
                  </a:lnTo>
                  <a:lnTo>
                    <a:pt x="14" y="0"/>
                  </a:lnTo>
                  <a:lnTo>
                    <a:pt x="0" y="14"/>
                  </a:lnTo>
                  <a:lnTo>
                    <a:pt x="18" y="33"/>
                  </a:lnTo>
                  <a:lnTo>
                    <a:pt x="0" y="51"/>
                  </a:lnTo>
                  <a:lnTo>
                    <a:pt x="14" y="6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38" name="Freeform 9"/>
            <p:cNvSpPr>
              <a:spLocks/>
            </p:cNvSpPr>
            <p:nvPr/>
          </p:nvSpPr>
          <p:spPr bwMode="black">
            <a:xfrm>
              <a:off x="1498600" y="3879850"/>
              <a:ext cx="336550" cy="795338"/>
            </a:xfrm>
            <a:custGeom>
              <a:avLst/>
              <a:gdLst>
                <a:gd name="T0" fmla="*/ 938 w 1156"/>
                <a:gd name="T1" fmla="*/ 2724 h 2724"/>
                <a:gd name="T2" fmla="*/ 1139 w 1156"/>
                <a:gd name="T3" fmla="*/ 2523 h 2724"/>
                <a:gd name="T4" fmla="*/ 1036 w 1156"/>
                <a:gd name="T5" fmla="*/ 2347 h 2724"/>
                <a:gd name="T6" fmla="*/ 1156 w 1156"/>
                <a:gd name="T7" fmla="*/ 1686 h 2724"/>
                <a:gd name="T8" fmla="*/ 953 w 1156"/>
                <a:gd name="T9" fmla="*/ 884 h 2724"/>
                <a:gd name="T10" fmla="*/ 188 w 1156"/>
                <a:gd name="T11" fmla="*/ 128 h 2724"/>
                <a:gd name="T12" fmla="*/ 327 w 1156"/>
                <a:gd name="T13" fmla="*/ 90 h 2724"/>
                <a:gd name="T14" fmla="*/ 302 w 1156"/>
                <a:gd name="T15" fmla="*/ 0 h 2724"/>
                <a:gd name="T16" fmla="*/ 0 w 1156"/>
                <a:gd name="T17" fmla="*/ 82 h 2724"/>
                <a:gd name="T18" fmla="*/ 83 w 1156"/>
                <a:gd name="T19" fmla="*/ 385 h 2724"/>
                <a:gd name="T20" fmla="*/ 173 w 1156"/>
                <a:gd name="T21" fmla="*/ 360 h 2724"/>
                <a:gd name="T22" fmla="*/ 135 w 1156"/>
                <a:gd name="T23" fmla="*/ 223 h 2724"/>
                <a:gd name="T24" fmla="*/ 858 w 1156"/>
                <a:gd name="T25" fmla="*/ 937 h 2724"/>
                <a:gd name="T26" fmla="*/ 1047 w 1156"/>
                <a:gd name="T27" fmla="*/ 1686 h 2724"/>
                <a:gd name="T28" fmla="*/ 979 w 1156"/>
                <a:gd name="T29" fmla="*/ 2171 h 2724"/>
                <a:gd name="T30" fmla="*/ 933 w 1156"/>
                <a:gd name="T31" fmla="*/ 2312 h 2724"/>
                <a:gd name="T32" fmla="*/ 929 w 1156"/>
                <a:gd name="T33" fmla="*/ 2321 h 2724"/>
                <a:gd name="T34" fmla="*/ 736 w 1156"/>
                <a:gd name="T35" fmla="*/ 2523 h 2724"/>
                <a:gd name="T36" fmla="*/ 938 w 1156"/>
                <a:gd name="T37" fmla="*/ 2724 h 2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56" h="2724">
                  <a:moveTo>
                    <a:pt x="938" y="2724"/>
                  </a:moveTo>
                  <a:cubicBezTo>
                    <a:pt x="1049" y="2724"/>
                    <a:pt x="1139" y="2634"/>
                    <a:pt x="1139" y="2523"/>
                  </a:cubicBezTo>
                  <a:cubicBezTo>
                    <a:pt x="1139" y="2447"/>
                    <a:pt x="1098" y="2382"/>
                    <a:pt x="1036" y="2347"/>
                  </a:cubicBezTo>
                  <a:cubicBezTo>
                    <a:pt x="1078" y="2239"/>
                    <a:pt x="1156" y="1994"/>
                    <a:pt x="1156" y="1686"/>
                  </a:cubicBezTo>
                  <a:cubicBezTo>
                    <a:pt x="1156" y="1444"/>
                    <a:pt x="1108" y="1164"/>
                    <a:pt x="953" y="884"/>
                  </a:cubicBezTo>
                  <a:cubicBezTo>
                    <a:pt x="807" y="619"/>
                    <a:pt x="566" y="356"/>
                    <a:pt x="188" y="128"/>
                  </a:cubicBezTo>
                  <a:cubicBezTo>
                    <a:pt x="327" y="90"/>
                    <a:pt x="327" y="90"/>
                    <a:pt x="327" y="90"/>
                  </a:cubicBezTo>
                  <a:cubicBezTo>
                    <a:pt x="302" y="0"/>
                    <a:pt x="302" y="0"/>
                    <a:pt x="302" y="0"/>
                  </a:cubicBezTo>
                  <a:cubicBezTo>
                    <a:pt x="0" y="82"/>
                    <a:pt x="0" y="82"/>
                    <a:pt x="0" y="82"/>
                  </a:cubicBezTo>
                  <a:cubicBezTo>
                    <a:pt x="83" y="385"/>
                    <a:pt x="83" y="385"/>
                    <a:pt x="83" y="385"/>
                  </a:cubicBezTo>
                  <a:cubicBezTo>
                    <a:pt x="173" y="360"/>
                    <a:pt x="173" y="360"/>
                    <a:pt x="173" y="360"/>
                  </a:cubicBezTo>
                  <a:cubicBezTo>
                    <a:pt x="135" y="223"/>
                    <a:pt x="135" y="223"/>
                    <a:pt x="135" y="223"/>
                  </a:cubicBezTo>
                  <a:cubicBezTo>
                    <a:pt x="497" y="443"/>
                    <a:pt x="721" y="690"/>
                    <a:pt x="858" y="937"/>
                  </a:cubicBezTo>
                  <a:cubicBezTo>
                    <a:pt x="1002" y="1198"/>
                    <a:pt x="1047" y="1459"/>
                    <a:pt x="1047" y="1686"/>
                  </a:cubicBezTo>
                  <a:cubicBezTo>
                    <a:pt x="1047" y="1881"/>
                    <a:pt x="1013" y="2051"/>
                    <a:pt x="979" y="2171"/>
                  </a:cubicBezTo>
                  <a:cubicBezTo>
                    <a:pt x="963" y="2231"/>
                    <a:pt x="946" y="2279"/>
                    <a:pt x="933" y="2312"/>
                  </a:cubicBezTo>
                  <a:cubicBezTo>
                    <a:pt x="932" y="2315"/>
                    <a:pt x="931" y="2318"/>
                    <a:pt x="929" y="2321"/>
                  </a:cubicBezTo>
                  <a:cubicBezTo>
                    <a:pt x="822" y="2326"/>
                    <a:pt x="736" y="2414"/>
                    <a:pt x="736" y="2523"/>
                  </a:cubicBezTo>
                  <a:cubicBezTo>
                    <a:pt x="736" y="2634"/>
                    <a:pt x="826" y="2724"/>
                    <a:pt x="938" y="272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39" name="Oval 10"/>
            <p:cNvSpPr>
              <a:spLocks noChangeArrowheads="1"/>
            </p:cNvSpPr>
            <p:nvPr/>
          </p:nvSpPr>
          <p:spPr bwMode="black">
            <a:xfrm>
              <a:off x="1744663" y="4589463"/>
              <a:ext cx="53975" cy="5397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40" name="Freeform 11"/>
            <p:cNvSpPr>
              <a:spLocks/>
            </p:cNvSpPr>
            <p:nvPr/>
          </p:nvSpPr>
          <p:spPr bwMode="black">
            <a:xfrm>
              <a:off x="1860550" y="4225925"/>
              <a:ext cx="314325" cy="350838"/>
            </a:xfrm>
            <a:custGeom>
              <a:avLst/>
              <a:gdLst>
                <a:gd name="T0" fmla="*/ 695 w 1079"/>
                <a:gd name="T1" fmla="*/ 124 h 1206"/>
                <a:gd name="T2" fmla="*/ 834 w 1079"/>
                <a:gd name="T3" fmla="*/ 90 h 1206"/>
                <a:gd name="T4" fmla="*/ 812 w 1079"/>
                <a:gd name="T5" fmla="*/ 0 h 1206"/>
                <a:gd name="T6" fmla="*/ 507 w 1079"/>
                <a:gd name="T7" fmla="*/ 73 h 1206"/>
                <a:gd name="T8" fmla="*/ 580 w 1079"/>
                <a:gd name="T9" fmla="*/ 378 h 1206"/>
                <a:gd name="T10" fmla="*/ 671 w 1079"/>
                <a:gd name="T11" fmla="*/ 356 h 1206"/>
                <a:gd name="T12" fmla="*/ 638 w 1079"/>
                <a:gd name="T13" fmla="*/ 217 h 1206"/>
                <a:gd name="T14" fmla="*/ 924 w 1079"/>
                <a:gd name="T15" fmla="*/ 392 h 1206"/>
                <a:gd name="T16" fmla="*/ 528 w 1079"/>
                <a:gd name="T17" fmla="*/ 753 h 1206"/>
                <a:gd name="T18" fmla="*/ 362 w 1079"/>
                <a:gd name="T19" fmla="*/ 844 h 1206"/>
                <a:gd name="T20" fmla="*/ 337 w 1079"/>
                <a:gd name="T21" fmla="*/ 856 h 1206"/>
                <a:gd name="T22" fmla="*/ 201 w 1079"/>
                <a:gd name="T23" fmla="*/ 803 h 1206"/>
                <a:gd name="T24" fmla="*/ 0 w 1079"/>
                <a:gd name="T25" fmla="*/ 1005 h 1206"/>
                <a:gd name="T26" fmla="*/ 201 w 1079"/>
                <a:gd name="T27" fmla="*/ 1206 h 1206"/>
                <a:gd name="T28" fmla="*/ 403 w 1079"/>
                <a:gd name="T29" fmla="*/ 1005 h 1206"/>
                <a:gd name="T30" fmla="*/ 395 w 1079"/>
                <a:gd name="T31" fmla="*/ 949 h 1206"/>
                <a:gd name="T32" fmla="*/ 1047 w 1079"/>
                <a:gd name="T33" fmla="*/ 406 h 1206"/>
                <a:gd name="T34" fmla="*/ 1079 w 1079"/>
                <a:gd name="T35" fmla="*/ 359 h 1206"/>
                <a:gd name="T36" fmla="*/ 695 w 1079"/>
                <a:gd name="T37" fmla="*/ 124 h 1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79" h="1206">
                  <a:moveTo>
                    <a:pt x="695" y="124"/>
                  </a:moveTo>
                  <a:cubicBezTo>
                    <a:pt x="834" y="90"/>
                    <a:pt x="834" y="90"/>
                    <a:pt x="834" y="90"/>
                  </a:cubicBezTo>
                  <a:cubicBezTo>
                    <a:pt x="812" y="0"/>
                    <a:pt x="812" y="0"/>
                    <a:pt x="812" y="0"/>
                  </a:cubicBezTo>
                  <a:cubicBezTo>
                    <a:pt x="507" y="73"/>
                    <a:pt x="507" y="73"/>
                    <a:pt x="507" y="73"/>
                  </a:cubicBezTo>
                  <a:cubicBezTo>
                    <a:pt x="580" y="378"/>
                    <a:pt x="580" y="378"/>
                    <a:pt x="580" y="378"/>
                  </a:cubicBezTo>
                  <a:cubicBezTo>
                    <a:pt x="671" y="356"/>
                    <a:pt x="671" y="356"/>
                    <a:pt x="671" y="356"/>
                  </a:cubicBezTo>
                  <a:cubicBezTo>
                    <a:pt x="638" y="217"/>
                    <a:pt x="638" y="217"/>
                    <a:pt x="638" y="217"/>
                  </a:cubicBezTo>
                  <a:cubicBezTo>
                    <a:pt x="924" y="392"/>
                    <a:pt x="924" y="392"/>
                    <a:pt x="924" y="392"/>
                  </a:cubicBezTo>
                  <a:cubicBezTo>
                    <a:pt x="800" y="559"/>
                    <a:pt x="651" y="677"/>
                    <a:pt x="528" y="753"/>
                  </a:cubicBezTo>
                  <a:cubicBezTo>
                    <a:pt x="462" y="795"/>
                    <a:pt x="403" y="825"/>
                    <a:pt x="362" y="844"/>
                  </a:cubicBezTo>
                  <a:cubicBezTo>
                    <a:pt x="353" y="849"/>
                    <a:pt x="344" y="853"/>
                    <a:pt x="337" y="856"/>
                  </a:cubicBezTo>
                  <a:cubicBezTo>
                    <a:pt x="301" y="823"/>
                    <a:pt x="253" y="803"/>
                    <a:pt x="201" y="803"/>
                  </a:cubicBezTo>
                  <a:cubicBezTo>
                    <a:pt x="90" y="803"/>
                    <a:pt x="0" y="894"/>
                    <a:pt x="0" y="1005"/>
                  </a:cubicBezTo>
                  <a:cubicBezTo>
                    <a:pt x="0" y="1116"/>
                    <a:pt x="90" y="1206"/>
                    <a:pt x="201" y="1206"/>
                  </a:cubicBezTo>
                  <a:cubicBezTo>
                    <a:pt x="312" y="1206"/>
                    <a:pt x="403" y="1116"/>
                    <a:pt x="403" y="1005"/>
                  </a:cubicBezTo>
                  <a:cubicBezTo>
                    <a:pt x="403" y="986"/>
                    <a:pt x="400" y="967"/>
                    <a:pt x="395" y="949"/>
                  </a:cubicBezTo>
                  <a:cubicBezTo>
                    <a:pt x="524" y="891"/>
                    <a:pt x="829" y="729"/>
                    <a:pt x="1047" y="406"/>
                  </a:cubicBezTo>
                  <a:cubicBezTo>
                    <a:pt x="1079" y="359"/>
                    <a:pt x="1079" y="359"/>
                    <a:pt x="1079" y="359"/>
                  </a:cubicBezTo>
                  <a:lnTo>
                    <a:pt x="695" y="12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41" name="Oval 12"/>
            <p:cNvSpPr>
              <a:spLocks noChangeArrowheads="1"/>
            </p:cNvSpPr>
            <p:nvPr/>
          </p:nvSpPr>
          <p:spPr bwMode="black">
            <a:xfrm>
              <a:off x="1892300" y="4491038"/>
              <a:ext cx="53975" cy="5397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42" name="Freeform 13"/>
            <p:cNvSpPr>
              <a:spLocks/>
            </p:cNvSpPr>
            <p:nvPr/>
          </p:nvSpPr>
          <p:spPr bwMode="black">
            <a:xfrm>
              <a:off x="1447800" y="4306888"/>
              <a:ext cx="215900" cy="322263"/>
            </a:xfrm>
            <a:custGeom>
              <a:avLst/>
              <a:gdLst>
                <a:gd name="T0" fmla="*/ 537 w 738"/>
                <a:gd name="T1" fmla="*/ 706 h 1109"/>
                <a:gd name="T2" fmla="*/ 506 w 738"/>
                <a:gd name="T3" fmla="*/ 708 h 1109"/>
                <a:gd name="T4" fmla="*/ 273 w 738"/>
                <a:gd name="T5" fmla="*/ 155 h 1109"/>
                <a:gd name="T6" fmla="*/ 408 w 738"/>
                <a:gd name="T7" fmla="*/ 101 h 1109"/>
                <a:gd name="T8" fmla="*/ 368 w 738"/>
                <a:gd name="T9" fmla="*/ 0 h 1109"/>
                <a:gd name="T10" fmla="*/ 0 w 738"/>
                <a:gd name="T11" fmla="*/ 147 h 1109"/>
                <a:gd name="T12" fmla="*/ 41 w 738"/>
                <a:gd name="T13" fmla="*/ 248 h 1109"/>
                <a:gd name="T14" fmla="*/ 172 w 738"/>
                <a:gd name="T15" fmla="*/ 195 h 1109"/>
                <a:gd name="T16" fmla="*/ 407 w 738"/>
                <a:gd name="T17" fmla="*/ 753 h 1109"/>
                <a:gd name="T18" fmla="*/ 335 w 738"/>
                <a:gd name="T19" fmla="*/ 908 h 1109"/>
                <a:gd name="T20" fmla="*/ 537 w 738"/>
                <a:gd name="T21" fmla="*/ 1109 h 1109"/>
                <a:gd name="T22" fmla="*/ 738 w 738"/>
                <a:gd name="T23" fmla="*/ 908 h 1109"/>
                <a:gd name="T24" fmla="*/ 537 w 738"/>
                <a:gd name="T25" fmla="*/ 706 h 1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38" h="1109">
                  <a:moveTo>
                    <a:pt x="537" y="706"/>
                  </a:moveTo>
                  <a:cubicBezTo>
                    <a:pt x="526" y="706"/>
                    <a:pt x="516" y="707"/>
                    <a:pt x="506" y="708"/>
                  </a:cubicBezTo>
                  <a:cubicBezTo>
                    <a:pt x="273" y="155"/>
                    <a:pt x="273" y="155"/>
                    <a:pt x="273" y="155"/>
                  </a:cubicBezTo>
                  <a:cubicBezTo>
                    <a:pt x="408" y="101"/>
                    <a:pt x="408" y="101"/>
                    <a:pt x="408" y="101"/>
                  </a:cubicBezTo>
                  <a:cubicBezTo>
                    <a:pt x="368" y="0"/>
                    <a:pt x="368" y="0"/>
                    <a:pt x="368" y="0"/>
                  </a:cubicBezTo>
                  <a:cubicBezTo>
                    <a:pt x="0" y="147"/>
                    <a:pt x="0" y="147"/>
                    <a:pt x="0" y="147"/>
                  </a:cubicBezTo>
                  <a:cubicBezTo>
                    <a:pt x="41" y="248"/>
                    <a:pt x="41" y="248"/>
                    <a:pt x="41" y="248"/>
                  </a:cubicBezTo>
                  <a:cubicBezTo>
                    <a:pt x="172" y="195"/>
                    <a:pt x="172" y="195"/>
                    <a:pt x="172" y="195"/>
                  </a:cubicBezTo>
                  <a:cubicBezTo>
                    <a:pt x="407" y="753"/>
                    <a:pt x="407" y="753"/>
                    <a:pt x="407" y="753"/>
                  </a:cubicBezTo>
                  <a:cubicBezTo>
                    <a:pt x="363" y="790"/>
                    <a:pt x="335" y="846"/>
                    <a:pt x="335" y="908"/>
                  </a:cubicBezTo>
                  <a:cubicBezTo>
                    <a:pt x="335" y="1019"/>
                    <a:pt x="425" y="1109"/>
                    <a:pt x="537" y="1109"/>
                  </a:cubicBezTo>
                  <a:cubicBezTo>
                    <a:pt x="648" y="1109"/>
                    <a:pt x="738" y="1019"/>
                    <a:pt x="738" y="908"/>
                  </a:cubicBezTo>
                  <a:cubicBezTo>
                    <a:pt x="738" y="796"/>
                    <a:pt x="648" y="706"/>
                    <a:pt x="537" y="70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43" name="Oval 14"/>
            <p:cNvSpPr>
              <a:spLocks noChangeArrowheads="1"/>
            </p:cNvSpPr>
            <p:nvPr/>
          </p:nvSpPr>
          <p:spPr bwMode="black">
            <a:xfrm>
              <a:off x="1577975" y="4543425"/>
              <a:ext cx="53975" cy="5397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grpSp>
      <p:sp>
        <p:nvSpPr>
          <p:cNvPr id="44" name="TextBox 43"/>
          <p:cNvSpPr txBox="1"/>
          <p:nvPr/>
        </p:nvSpPr>
        <p:spPr>
          <a:xfrm>
            <a:off x="6216921" y="4511944"/>
            <a:ext cx="2686755" cy="544765"/>
          </a:xfrm>
          <a:prstGeom prst="rect">
            <a:avLst/>
          </a:prstGeom>
          <a:noFill/>
        </p:spPr>
        <p:txBody>
          <a:bodyPr wrap="square" lIns="182880" tIns="146304" rIns="182880" bIns="146304" rtlCol="0">
            <a:spAutoFit/>
          </a:bodyPr>
          <a:lstStyle/>
          <a:p>
            <a:pPr algn="ctr">
              <a:lnSpc>
                <a:spcPct val="90000"/>
              </a:lnSpc>
              <a:spcAft>
                <a:spcPts val="600"/>
              </a:spcAft>
            </a:pPr>
            <a:r>
              <a:rPr lang="en-US" b="1" dirty="0">
                <a:gradFill>
                  <a:gsLst>
                    <a:gs pos="2917">
                      <a:schemeClr val="tx1"/>
                    </a:gs>
                    <a:gs pos="30000">
                      <a:schemeClr val="tx1"/>
                    </a:gs>
                  </a:gsLst>
                  <a:lin ang="5400000" scaled="0"/>
                </a:gradFill>
                <a:latin typeface="+mj-lt"/>
              </a:rPr>
              <a:t>Crises management </a:t>
            </a:r>
          </a:p>
        </p:txBody>
      </p:sp>
      <p:sp>
        <p:nvSpPr>
          <p:cNvPr id="45" name="TextBox 44"/>
          <p:cNvSpPr txBox="1"/>
          <p:nvPr/>
        </p:nvSpPr>
        <p:spPr>
          <a:xfrm>
            <a:off x="807833" y="4511944"/>
            <a:ext cx="2686755" cy="544765"/>
          </a:xfrm>
          <a:prstGeom prst="rect">
            <a:avLst/>
          </a:prstGeom>
          <a:noFill/>
        </p:spPr>
        <p:txBody>
          <a:bodyPr wrap="square" lIns="182880" tIns="146304" rIns="182880" bIns="146304" rtlCol="0">
            <a:spAutoFit/>
          </a:bodyPr>
          <a:lstStyle/>
          <a:p>
            <a:pPr algn="ctr">
              <a:lnSpc>
                <a:spcPct val="90000"/>
              </a:lnSpc>
              <a:spcAft>
                <a:spcPts val="600"/>
              </a:spcAft>
            </a:pPr>
            <a:r>
              <a:rPr lang="en-US" b="1" dirty="0">
                <a:gradFill>
                  <a:gsLst>
                    <a:gs pos="2917">
                      <a:schemeClr val="tx1"/>
                    </a:gs>
                    <a:gs pos="30000">
                      <a:schemeClr val="tx1"/>
                    </a:gs>
                  </a:gsLst>
                  <a:lin ang="5400000" scaled="0"/>
                </a:gradFill>
                <a:latin typeface="+mj-lt"/>
              </a:rPr>
              <a:t>Hiring </a:t>
            </a:r>
          </a:p>
        </p:txBody>
      </p:sp>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7962" y="5050374"/>
            <a:ext cx="2470630" cy="1653276"/>
          </a:xfrm>
          <a:prstGeom prst="rect">
            <a:avLst/>
          </a:prstGeom>
        </p:spPr>
      </p:pic>
      <p:pic>
        <p:nvPicPr>
          <p:cNvPr id="47" name="Picture 46"/>
          <p:cNvPicPr>
            <a:picLocks noChangeAspect="1"/>
          </p:cNvPicPr>
          <p:nvPr/>
        </p:nvPicPr>
        <p:blipFill rotWithShape="1">
          <a:blip r:embed="rId6">
            <a:extLst>
              <a:ext uri="{28A0092B-C50C-407E-A947-70E740481C1C}">
                <a14:useLocalDpi xmlns:a14="http://schemas.microsoft.com/office/drawing/2010/main" val="0"/>
              </a:ext>
            </a:extLst>
          </a:blip>
          <a:srcRect b="5543"/>
          <a:stretch/>
        </p:blipFill>
        <p:spPr>
          <a:xfrm>
            <a:off x="6327358" y="5027675"/>
            <a:ext cx="2468880" cy="1675975"/>
          </a:xfrm>
          <a:prstGeom prst="rect">
            <a:avLst/>
          </a:prstGeom>
        </p:spPr>
      </p:pic>
    </p:spTree>
    <p:extLst>
      <p:ext uri="{BB962C8B-B14F-4D97-AF65-F5344CB8AC3E}">
        <p14:creationId xmlns:p14="http://schemas.microsoft.com/office/powerpoint/2010/main" val="3467704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1" name="Title 37"/>
          <p:cNvSpPr>
            <a:spLocks noGrp="1"/>
          </p:cNvSpPr>
          <p:nvPr>
            <p:ph type="title"/>
          </p:nvPr>
        </p:nvSpPr>
        <p:spPr/>
        <p:txBody>
          <a:bodyPr>
            <a:noAutofit/>
          </a:bodyPr>
          <a:lstStyle/>
          <a:p>
            <a:pPr algn="ctr"/>
            <a:r>
              <a:rPr lang="en-US" dirty="0">
                <a:solidFill>
                  <a:schemeClr val="bg1"/>
                </a:solidFill>
                <a:latin typeface="Segoe UI Light" panose="020B0502040204020203" pitchFamily="34" charset="0"/>
                <a:cs typeface="Segoe UI Light" panose="020B0502040204020203" pitchFamily="34" charset="0"/>
              </a:rPr>
              <a:t>The flow of ideas, money, and equity</a:t>
            </a:r>
          </a:p>
        </p:txBody>
      </p:sp>
      <p:sp>
        <p:nvSpPr>
          <p:cNvPr id="2" name="TextBox 1"/>
          <p:cNvSpPr txBox="1"/>
          <p:nvPr/>
        </p:nvSpPr>
        <p:spPr>
          <a:xfrm>
            <a:off x="189186" y="92624"/>
            <a:ext cx="12060621" cy="1126462"/>
          </a:xfrm>
          <a:prstGeom prst="rect">
            <a:avLst/>
          </a:prstGeom>
          <a:noFill/>
        </p:spPr>
        <p:txBody>
          <a:bodyPr wrap="square" lIns="182880" tIns="146304" rIns="182880" bIns="146304" rtlCol="0">
            <a:spAutoFit/>
          </a:bodyPr>
          <a:lstStyle/>
          <a:p>
            <a:pPr>
              <a:lnSpc>
                <a:spcPct val="90000"/>
              </a:lnSpc>
              <a:spcAft>
                <a:spcPts val="600"/>
              </a:spcAft>
            </a:pPr>
            <a:r>
              <a:rPr lang="en-US" sz="6000" dirty="0">
                <a:solidFill>
                  <a:schemeClr val="bg1"/>
                </a:solidFill>
                <a:latin typeface="Segoe UI Light" panose="020B0502040204020203" pitchFamily="34" charset="0"/>
                <a:cs typeface="Segoe UI Light" panose="020B0502040204020203" pitchFamily="34" charset="0"/>
              </a:rPr>
              <a:t>The flow of ideas, money, and equity</a:t>
            </a:r>
            <a:endParaRPr lang="en-US" sz="6000"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endParaRPr>
          </a:p>
        </p:txBody>
      </p:sp>
      <p:sp>
        <p:nvSpPr>
          <p:cNvPr id="84" name="TextBox 83"/>
          <p:cNvSpPr txBox="1"/>
          <p:nvPr/>
        </p:nvSpPr>
        <p:spPr>
          <a:xfrm>
            <a:off x="274639" y="233776"/>
            <a:ext cx="11162185" cy="1126462"/>
          </a:xfrm>
          <a:prstGeom prst="rect">
            <a:avLst/>
          </a:prstGeom>
          <a:noFill/>
        </p:spPr>
        <p:txBody>
          <a:bodyPr wrap="square" lIns="182880" tIns="146304" rIns="182880" bIns="146304" rtlCol="0">
            <a:spAutoFit/>
          </a:bodyPr>
          <a:lstStyle/>
          <a:p>
            <a:pPr>
              <a:lnSpc>
                <a:spcPct val="90000"/>
              </a:lnSpc>
              <a:spcAft>
                <a:spcPts val="600"/>
              </a:spcAft>
            </a:pPr>
            <a:r>
              <a:rPr lang="en-US" sz="6000" dirty="0">
                <a:solidFill>
                  <a:srgbClr val="737373"/>
                </a:solidFill>
                <a:latin typeface="Segoe UI Light" panose="020B0502040204020203" pitchFamily="34" charset="0"/>
                <a:cs typeface="Segoe UI Light" panose="020B0502040204020203" pitchFamily="34" charset="0"/>
              </a:rPr>
              <a:t>One last thought….</a:t>
            </a:r>
            <a:endParaRPr lang="en-US" sz="6000" dirty="0">
              <a:solidFill>
                <a:schemeClr val="accent3"/>
              </a:solidFill>
              <a:latin typeface="Segoe UI Light" panose="020B0502040204020203" pitchFamily="34" charset="0"/>
              <a:ea typeface="Segoe UI" pitchFamily="34" charset="0"/>
              <a:cs typeface="Segoe UI Light" panose="020B0502040204020203" pitchFamily="34" charset="0"/>
            </a:endParaRPr>
          </a:p>
        </p:txBody>
      </p:sp>
      <p:sp>
        <p:nvSpPr>
          <p:cNvPr id="3" name="TextBox 2"/>
          <p:cNvSpPr txBox="1"/>
          <p:nvPr/>
        </p:nvSpPr>
        <p:spPr>
          <a:xfrm>
            <a:off x="274639" y="1772356"/>
            <a:ext cx="10837334" cy="5130635"/>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latin typeface="+mj-lt"/>
              </a:rPr>
              <a:t>Remember the funding is only the mean to an end</a:t>
            </a:r>
          </a:p>
          <a:p>
            <a:pPr>
              <a:lnSpc>
                <a:spcPct val="90000"/>
              </a:lnSpc>
              <a:spcAft>
                <a:spcPts val="600"/>
              </a:spcAft>
            </a:pPr>
            <a:r>
              <a:rPr lang="en-US" sz="2400" dirty="0">
                <a:gradFill>
                  <a:gsLst>
                    <a:gs pos="2917">
                      <a:schemeClr val="tx1"/>
                    </a:gs>
                    <a:gs pos="30000">
                      <a:schemeClr val="tx1"/>
                    </a:gs>
                  </a:gsLst>
                  <a:lin ang="5400000" scaled="0"/>
                </a:gradFill>
                <a:latin typeface="+mj-lt"/>
              </a:rPr>
              <a:t>The real work is to build a product and measured by creating revenue </a:t>
            </a:r>
          </a:p>
          <a:p>
            <a:pPr>
              <a:lnSpc>
                <a:spcPct val="90000"/>
              </a:lnSpc>
              <a:spcAft>
                <a:spcPts val="600"/>
              </a:spcAft>
            </a:pPr>
            <a:endParaRPr lang="en-US" sz="2400" dirty="0">
              <a:gradFill>
                <a:gsLst>
                  <a:gs pos="2917">
                    <a:schemeClr val="tx1"/>
                  </a:gs>
                  <a:gs pos="30000">
                    <a:schemeClr val="tx1"/>
                  </a:gs>
                </a:gsLst>
                <a:lin ang="5400000" scaled="0"/>
              </a:gradFill>
              <a:latin typeface="+mj-lt"/>
            </a:endParaRPr>
          </a:p>
          <a:p>
            <a:pPr>
              <a:lnSpc>
                <a:spcPct val="90000"/>
              </a:lnSpc>
              <a:spcAft>
                <a:spcPts val="600"/>
              </a:spcAft>
            </a:pPr>
            <a:endParaRPr lang="en-US" sz="2400" dirty="0">
              <a:gradFill>
                <a:gsLst>
                  <a:gs pos="2917">
                    <a:schemeClr val="tx1"/>
                  </a:gs>
                  <a:gs pos="30000">
                    <a:schemeClr val="tx1"/>
                  </a:gs>
                </a:gsLst>
                <a:lin ang="5400000" scaled="0"/>
              </a:gradFill>
              <a:latin typeface="+mj-lt"/>
            </a:endParaRPr>
          </a:p>
          <a:p>
            <a:pPr>
              <a:lnSpc>
                <a:spcPct val="90000"/>
              </a:lnSpc>
              <a:spcAft>
                <a:spcPts val="600"/>
              </a:spcAft>
            </a:pPr>
            <a:endParaRPr lang="en-US" sz="2400" dirty="0">
              <a:gradFill>
                <a:gsLst>
                  <a:gs pos="2917">
                    <a:schemeClr val="tx1"/>
                  </a:gs>
                  <a:gs pos="30000">
                    <a:schemeClr val="tx1"/>
                  </a:gs>
                </a:gsLst>
                <a:lin ang="5400000" scaled="0"/>
              </a:gradFill>
              <a:latin typeface="+mj-lt"/>
            </a:endParaRPr>
          </a:p>
          <a:p>
            <a:pPr>
              <a:lnSpc>
                <a:spcPct val="90000"/>
              </a:lnSpc>
              <a:spcAft>
                <a:spcPts val="600"/>
              </a:spcAft>
            </a:pPr>
            <a:endParaRPr lang="en-US" sz="2400" dirty="0">
              <a:gradFill>
                <a:gsLst>
                  <a:gs pos="2917">
                    <a:schemeClr val="tx1"/>
                  </a:gs>
                  <a:gs pos="30000">
                    <a:schemeClr val="tx1"/>
                  </a:gs>
                </a:gsLst>
                <a:lin ang="5400000" scaled="0"/>
              </a:gradFill>
              <a:latin typeface="+mj-lt"/>
            </a:endParaRPr>
          </a:p>
          <a:p>
            <a:pPr>
              <a:lnSpc>
                <a:spcPct val="90000"/>
              </a:lnSpc>
              <a:spcAft>
                <a:spcPts val="600"/>
              </a:spcAft>
            </a:pPr>
            <a:endParaRPr lang="en-US" sz="2400" dirty="0">
              <a:gradFill>
                <a:gsLst>
                  <a:gs pos="2917">
                    <a:schemeClr val="tx1"/>
                  </a:gs>
                  <a:gs pos="30000">
                    <a:schemeClr val="tx1"/>
                  </a:gs>
                </a:gsLst>
                <a:lin ang="5400000" scaled="0"/>
              </a:gradFill>
              <a:latin typeface="+mj-lt"/>
            </a:endParaRPr>
          </a:p>
          <a:p>
            <a:pPr>
              <a:lnSpc>
                <a:spcPct val="90000"/>
              </a:lnSpc>
              <a:spcAft>
                <a:spcPts val="600"/>
              </a:spcAft>
            </a:pPr>
            <a:endParaRPr lang="en-US" sz="2400" dirty="0">
              <a:gradFill>
                <a:gsLst>
                  <a:gs pos="2917">
                    <a:schemeClr val="tx1"/>
                  </a:gs>
                  <a:gs pos="30000">
                    <a:schemeClr val="tx1"/>
                  </a:gs>
                </a:gsLst>
                <a:lin ang="5400000" scaled="0"/>
              </a:gradFill>
              <a:latin typeface="+mj-lt"/>
            </a:endParaRPr>
          </a:p>
          <a:p>
            <a:pPr>
              <a:lnSpc>
                <a:spcPct val="90000"/>
              </a:lnSpc>
              <a:spcAft>
                <a:spcPts val="600"/>
              </a:spcAft>
            </a:pPr>
            <a:endParaRPr lang="en-US" sz="2400" dirty="0">
              <a:gradFill>
                <a:gsLst>
                  <a:gs pos="2917">
                    <a:schemeClr val="tx1"/>
                  </a:gs>
                  <a:gs pos="30000">
                    <a:schemeClr val="tx1"/>
                  </a:gs>
                </a:gsLst>
                <a:lin ang="5400000" scaled="0"/>
              </a:gradFill>
              <a:latin typeface="+mj-lt"/>
            </a:endParaRPr>
          </a:p>
          <a:p>
            <a:pPr>
              <a:lnSpc>
                <a:spcPct val="90000"/>
              </a:lnSpc>
              <a:spcAft>
                <a:spcPts val="600"/>
              </a:spcAft>
            </a:pPr>
            <a:endParaRPr lang="en-US" sz="2400" dirty="0">
              <a:gradFill>
                <a:gsLst>
                  <a:gs pos="2917">
                    <a:schemeClr val="tx1"/>
                  </a:gs>
                  <a:gs pos="30000">
                    <a:schemeClr val="tx1"/>
                  </a:gs>
                </a:gsLst>
                <a:lin ang="5400000" scaled="0"/>
              </a:gradFill>
              <a:latin typeface="+mj-lt"/>
            </a:endParaRPr>
          </a:p>
          <a:p>
            <a:pPr>
              <a:lnSpc>
                <a:spcPct val="90000"/>
              </a:lnSpc>
              <a:spcAft>
                <a:spcPts val="600"/>
              </a:spcAft>
            </a:pPr>
            <a:endParaRPr lang="en-US" sz="2400" dirty="0">
              <a:gradFill>
                <a:gsLst>
                  <a:gs pos="2917">
                    <a:schemeClr val="tx1"/>
                  </a:gs>
                  <a:gs pos="30000">
                    <a:schemeClr val="tx1"/>
                  </a:gs>
                </a:gsLst>
                <a:lin ang="5400000" scaled="0"/>
              </a:gradFill>
              <a:latin typeface="+mj-lt"/>
            </a:endParaRPr>
          </a:p>
          <a:p>
            <a:pPr>
              <a:lnSpc>
                <a:spcPct val="90000"/>
              </a:lnSpc>
              <a:spcAft>
                <a:spcPts val="600"/>
              </a:spcAft>
            </a:pPr>
            <a:r>
              <a:rPr lang="en-US" sz="2400" dirty="0">
                <a:gradFill>
                  <a:gsLst>
                    <a:gs pos="2917">
                      <a:schemeClr val="tx1"/>
                    </a:gs>
                    <a:gs pos="30000">
                      <a:schemeClr val="tx1"/>
                    </a:gs>
                  </a:gsLst>
                  <a:lin ang="5400000" scaled="0"/>
                </a:gradFill>
                <a:latin typeface="+mj-lt"/>
              </a:rPr>
              <a:t>Oh, and try to have fun….</a:t>
            </a:r>
          </a:p>
        </p:txBody>
      </p:sp>
    </p:spTree>
    <p:extLst>
      <p:ext uri="{BB962C8B-B14F-4D97-AF65-F5344CB8AC3E}">
        <p14:creationId xmlns:p14="http://schemas.microsoft.com/office/powerpoint/2010/main" val="2471373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0" y="19050"/>
            <a:ext cx="12436475" cy="6966256"/>
          </a:xfrm>
          <a:prstGeom prst="rect">
            <a:avLst/>
          </a:prstGeom>
        </p:spPr>
      </p:pic>
      <p:sp>
        <p:nvSpPr>
          <p:cNvPr id="6" name="Title 5"/>
          <p:cNvSpPr>
            <a:spLocks noGrp="1"/>
          </p:cNvSpPr>
          <p:nvPr>
            <p:ph type="title"/>
          </p:nvPr>
        </p:nvSpPr>
        <p:spPr>
          <a:xfrm>
            <a:off x="274639" y="1190624"/>
            <a:ext cx="4716461" cy="2962276"/>
          </a:xfrm>
        </p:spPr>
        <p:txBody>
          <a:bodyPr/>
          <a:lstStyle/>
          <a:p>
            <a:r>
              <a:rPr lang="en-US" dirty="0">
                <a:solidFill>
                  <a:srgbClr val="E81123"/>
                </a:solidFill>
              </a:rPr>
              <a:t>Questions??</a:t>
            </a:r>
            <a:br>
              <a:rPr lang="en-US" dirty="0">
                <a:solidFill>
                  <a:srgbClr val="E81123"/>
                </a:solidFill>
              </a:rPr>
            </a:br>
            <a:endParaRPr lang="en-US" sz="3200" dirty="0">
              <a:solidFill>
                <a:srgbClr val="E81123"/>
              </a:solidFill>
            </a:endParaRPr>
          </a:p>
        </p:txBody>
      </p:sp>
    </p:spTree>
    <p:extLst>
      <p:ext uri="{BB962C8B-B14F-4D97-AF65-F5344CB8AC3E}">
        <p14:creationId xmlns:p14="http://schemas.microsoft.com/office/powerpoint/2010/main" val="3462365125"/>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itle 2"/>
          <p:cNvSpPr>
            <a:spLocks noGrp="1"/>
          </p:cNvSpPr>
          <p:nvPr>
            <p:ph type="title" idx="4294967295"/>
          </p:nvPr>
        </p:nvSpPr>
        <p:spPr>
          <a:xfrm>
            <a:off x="240632" y="77195"/>
            <a:ext cx="10096656" cy="1101897"/>
          </a:xfrm>
        </p:spPr>
        <p:txBody>
          <a:bodyPr/>
          <a:lstStyle/>
          <a:p>
            <a:r>
              <a:rPr lang="en-US" sz="5399" dirty="0">
                <a:solidFill>
                  <a:srgbClr val="E81123"/>
                </a:solidFill>
              </a:rPr>
              <a:t>It’s all starts with an Idea…but:</a:t>
            </a:r>
          </a:p>
        </p:txBody>
      </p:sp>
      <p:sp>
        <p:nvSpPr>
          <p:cNvPr id="26" name="Title 2"/>
          <p:cNvSpPr txBox="1">
            <a:spLocks/>
          </p:cNvSpPr>
          <p:nvPr/>
        </p:nvSpPr>
        <p:spPr>
          <a:xfrm>
            <a:off x="3223783" y="6799348"/>
            <a:ext cx="4679672" cy="127131"/>
          </a:xfrm>
          <a:prstGeom prst="rect">
            <a:avLst/>
          </a:prstGeom>
        </p:spPr>
        <p:txBody>
          <a:bodyPr vert="horz" wrap="square" lIns="0" tIns="0" rIns="0" bIns="0" rtlCol="0" anchor="b" anchorCtr="0">
            <a:spAutoFit/>
          </a:bodyPr>
          <a:lstStyle>
            <a:lvl1pPr algn="l" defTabSz="914363" rtl="0" eaLnBrk="1" latinLnBrk="0" hangingPunct="1">
              <a:lnSpc>
                <a:spcPct val="90000"/>
              </a:lnSpc>
              <a:spcBef>
                <a:spcPct val="0"/>
              </a:spcBef>
              <a:buNone/>
              <a:defRPr lang="en-US" sz="7200" b="0" kern="1200" cap="none" spc="-150" baseline="0">
                <a:ln w="3175">
                  <a:noFill/>
                </a:ln>
                <a:gradFill>
                  <a:gsLst>
                    <a:gs pos="1250">
                      <a:schemeClr val="tx2"/>
                    </a:gs>
                    <a:gs pos="100000">
                      <a:schemeClr val="tx2"/>
                    </a:gs>
                  </a:gsLst>
                  <a:lin ang="5400000" scaled="0"/>
                </a:gradFill>
                <a:effectLst/>
                <a:latin typeface="+mj-lt"/>
                <a:ea typeface="+mn-ea"/>
                <a:cs typeface="Arial" charset="0"/>
              </a:defRPr>
            </a:lvl1pPr>
          </a:lstStyle>
          <a:p>
            <a:pPr algn="ctr"/>
            <a:r>
              <a:rPr sz="900" spc="20" dirty="0">
                <a:solidFill>
                  <a:srgbClr val="FFFFFF"/>
                </a:solidFill>
              </a:rPr>
              <a:t>MICROSOFT CONFIDENTIAL. FOR INTERNAL DISCUSSIONS ONLY</a:t>
            </a:r>
          </a:p>
        </p:txBody>
      </p:sp>
      <p:sp>
        <p:nvSpPr>
          <p:cNvPr id="14" name="Rectangle 13"/>
          <p:cNvSpPr/>
          <p:nvPr/>
        </p:nvSpPr>
        <p:spPr>
          <a:xfrm>
            <a:off x="577515" y="1441321"/>
            <a:ext cx="10876547" cy="2308324"/>
          </a:xfrm>
          <a:prstGeom prst="rect">
            <a:avLst/>
          </a:prstGeom>
        </p:spPr>
        <p:txBody>
          <a:bodyPr wrap="square" numCol="1">
            <a:spAutoFit/>
          </a:bodyPr>
          <a:lstStyle/>
          <a:p>
            <a:pPr marL="342900" indent="-342900">
              <a:buFont typeface="Arial" panose="020B0604020202020204" pitchFamily="34" charset="0"/>
              <a:buChar char="•"/>
            </a:pPr>
            <a:r>
              <a:rPr lang="en-US" sz="3600" dirty="0">
                <a:latin typeface="+mj-lt"/>
                <a:cs typeface="Helvetica"/>
              </a:rPr>
              <a:t>A team, with different capabilities that are passionate about the venture. Single founder? Start dating!</a:t>
            </a:r>
          </a:p>
          <a:p>
            <a:endParaRPr lang="en-US" sz="3600" b="1" dirty="0">
              <a:latin typeface="+mj-lt"/>
            </a:endParaRPr>
          </a:p>
          <a:p>
            <a:pPr marL="342900" indent="-342900">
              <a:buFont typeface="Arial" panose="020B0604020202020204" pitchFamily="34" charset="0"/>
              <a:buChar char="•"/>
            </a:pPr>
            <a:r>
              <a:rPr lang="en-US" sz="3600" dirty="0">
                <a:latin typeface="+mj-lt"/>
                <a:cs typeface="Helvetica"/>
              </a:rPr>
              <a:t>Willing to work with no salary for 1-1.5 years</a:t>
            </a:r>
          </a:p>
        </p:txBody>
      </p:sp>
      <p:sp>
        <p:nvSpPr>
          <p:cNvPr id="6" name="TextBox 5"/>
          <p:cNvSpPr txBox="1"/>
          <p:nvPr/>
        </p:nvSpPr>
        <p:spPr>
          <a:xfrm>
            <a:off x="2806700" y="4456818"/>
            <a:ext cx="9238544" cy="1323439"/>
          </a:xfrm>
          <a:prstGeom prst="rect">
            <a:avLst/>
          </a:prstGeom>
          <a:noFill/>
        </p:spPr>
        <p:txBody>
          <a:bodyPr wrap="square" rtlCol="0">
            <a:spAutoFit/>
          </a:bodyPr>
          <a:lstStyle/>
          <a:p>
            <a:r>
              <a:rPr lang="en-US" sz="2000" dirty="0">
                <a:latin typeface="+mj-lt"/>
                <a:cs typeface="Helvetica"/>
              </a:rPr>
              <a:t>“Remember that funding is a means to an end, not an end in of itself. The end is building a product, building a community and building a business. Raising money can be a challenge – just remember it’s not the end. It’s the beginning, it’s the starting point. Now you have to build.”</a:t>
            </a:r>
            <a:endParaRPr lang="en-US" sz="2000" i="1" baseline="30000" dirty="0">
              <a:latin typeface="+mj-lt"/>
              <a:cs typeface="Helvetica"/>
            </a:endParaRPr>
          </a:p>
        </p:txBody>
      </p:sp>
      <p:sp>
        <p:nvSpPr>
          <p:cNvPr id="3" name="Rectangle 2"/>
          <p:cNvSpPr/>
          <p:nvPr/>
        </p:nvSpPr>
        <p:spPr>
          <a:xfrm>
            <a:off x="2806700" y="5897206"/>
            <a:ext cx="2958630" cy="369332"/>
          </a:xfrm>
          <a:prstGeom prst="rect">
            <a:avLst/>
          </a:prstGeom>
        </p:spPr>
        <p:txBody>
          <a:bodyPr wrap="none">
            <a:spAutoFit/>
          </a:bodyPr>
          <a:lstStyle/>
          <a:p>
            <a:r>
              <a:rPr lang="en-US" dirty="0"/>
              <a:t>John </a:t>
            </a:r>
            <a:r>
              <a:rPr lang="en-US" dirty="0" err="1"/>
              <a:t>Borthwick</a:t>
            </a:r>
            <a:r>
              <a:rPr lang="en-US" dirty="0"/>
              <a:t>, </a:t>
            </a:r>
            <a:r>
              <a:rPr lang="en-US" dirty="0" err="1"/>
              <a:t>Betaworks</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2175" y="4456818"/>
            <a:ext cx="1914525" cy="2390775"/>
          </a:xfrm>
          <a:prstGeom prst="rect">
            <a:avLst/>
          </a:prstGeom>
        </p:spPr>
      </p:pic>
    </p:spTree>
    <p:extLst>
      <p:ext uri="{BB962C8B-B14F-4D97-AF65-F5344CB8AC3E}">
        <p14:creationId xmlns:p14="http://schemas.microsoft.com/office/powerpoint/2010/main" val="850780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a:t>Microsoft Ventures</a:t>
            </a: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436475" cy="7979472"/>
          </a:xfrm>
          <a:prstGeom prst="rect">
            <a:avLst/>
          </a:prstGeom>
        </p:spPr>
      </p:pic>
      <p:sp>
        <p:nvSpPr>
          <p:cNvPr id="6" name="Rectangle 5"/>
          <p:cNvSpPr/>
          <p:nvPr/>
        </p:nvSpPr>
        <p:spPr bwMode="auto">
          <a:xfrm>
            <a:off x="1049868" y="553156"/>
            <a:ext cx="8598224" cy="970844"/>
          </a:xfrm>
          <a:prstGeom prst="rect">
            <a:avLst/>
          </a:prstGeom>
          <a:solidFill>
            <a:schemeClr val="accent1">
              <a:alpha val="3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6000" dirty="0">
                <a:gradFill>
                  <a:gsLst>
                    <a:gs pos="0">
                      <a:srgbClr val="FFFFFF"/>
                    </a:gs>
                    <a:gs pos="100000">
                      <a:srgbClr val="FFFFFF"/>
                    </a:gs>
                  </a:gsLst>
                  <a:lin ang="5400000" scaled="0"/>
                </a:gradFill>
                <a:latin typeface="+mj-lt"/>
                <a:ea typeface="Segoe UI" pitchFamily="34" charset="0"/>
                <a:cs typeface="Segoe UI" pitchFamily="34" charset="0"/>
              </a:rPr>
              <a:t>Things to Remember…</a:t>
            </a:r>
          </a:p>
        </p:txBody>
      </p:sp>
    </p:spTree>
    <p:extLst>
      <p:ext uri="{BB962C8B-B14F-4D97-AF65-F5344CB8AC3E}">
        <p14:creationId xmlns:p14="http://schemas.microsoft.com/office/powerpoint/2010/main" val="593423299"/>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37"/>
          <p:cNvSpPr>
            <a:spLocks noGrp="1"/>
          </p:cNvSpPr>
          <p:nvPr>
            <p:ph type="title"/>
          </p:nvPr>
        </p:nvSpPr>
        <p:spPr/>
        <p:txBody>
          <a:bodyPr>
            <a:noAutofit/>
          </a:bodyPr>
          <a:lstStyle/>
          <a:p>
            <a:pPr algn="ctr"/>
            <a:r>
              <a:rPr lang="en-US" dirty="0">
                <a:solidFill>
                  <a:schemeClr val="bg1"/>
                </a:solidFill>
                <a:latin typeface="Segoe UI Light" panose="020B0502040204020203" pitchFamily="34" charset="0"/>
                <a:cs typeface="Segoe UI Light" panose="020B0502040204020203" pitchFamily="34" charset="0"/>
              </a:rPr>
              <a:t>The flow of ideas, money, and equity</a:t>
            </a:r>
          </a:p>
        </p:txBody>
      </p:sp>
      <p:sp>
        <p:nvSpPr>
          <p:cNvPr id="2" name="TextBox 1"/>
          <p:cNvSpPr txBox="1"/>
          <p:nvPr/>
        </p:nvSpPr>
        <p:spPr>
          <a:xfrm>
            <a:off x="189186" y="92624"/>
            <a:ext cx="12060621" cy="1126462"/>
          </a:xfrm>
          <a:prstGeom prst="rect">
            <a:avLst/>
          </a:prstGeom>
          <a:noFill/>
        </p:spPr>
        <p:txBody>
          <a:bodyPr wrap="square" lIns="182880" tIns="146304" rIns="182880" bIns="146304" rtlCol="0">
            <a:spAutoFit/>
          </a:bodyPr>
          <a:lstStyle/>
          <a:p>
            <a:pPr>
              <a:lnSpc>
                <a:spcPct val="90000"/>
              </a:lnSpc>
              <a:spcAft>
                <a:spcPts val="600"/>
              </a:spcAft>
            </a:pPr>
            <a:r>
              <a:rPr lang="en-US" sz="6000" dirty="0">
                <a:solidFill>
                  <a:schemeClr val="bg1"/>
                </a:solidFill>
                <a:latin typeface="Segoe UI Light" panose="020B0502040204020203" pitchFamily="34" charset="0"/>
                <a:cs typeface="Segoe UI Light" panose="020B0502040204020203" pitchFamily="34" charset="0"/>
              </a:rPr>
              <a:t>The flow of ideas, money, and equity</a:t>
            </a:r>
            <a:endParaRPr lang="en-US" sz="6000"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endParaRPr>
          </a:p>
        </p:txBody>
      </p:sp>
      <p:sp>
        <p:nvSpPr>
          <p:cNvPr id="84" name="TextBox 83"/>
          <p:cNvSpPr txBox="1"/>
          <p:nvPr/>
        </p:nvSpPr>
        <p:spPr>
          <a:xfrm>
            <a:off x="30139" y="233776"/>
            <a:ext cx="12060621" cy="1126462"/>
          </a:xfrm>
          <a:prstGeom prst="rect">
            <a:avLst/>
          </a:prstGeom>
          <a:noFill/>
        </p:spPr>
        <p:txBody>
          <a:bodyPr wrap="square" lIns="182880" tIns="146304" rIns="182880" bIns="146304" rtlCol="0">
            <a:spAutoFit/>
          </a:bodyPr>
          <a:lstStyle/>
          <a:p>
            <a:pPr>
              <a:lnSpc>
                <a:spcPct val="90000"/>
              </a:lnSpc>
              <a:spcAft>
                <a:spcPts val="600"/>
              </a:spcAft>
            </a:pPr>
            <a:r>
              <a:rPr lang="en-US" sz="6000" dirty="0">
                <a:solidFill>
                  <a:srgbClr val="737373"/>
                </a:solidFill>
                <a:latin typeface="Segoe UI Light" panose="020B0502040204020203" pitchFamily="34" charset="0"/>
                <a:cs typeface="Segoe UI Light" panose="020B0502040204020203" pitchFamily="34" charset="0"/>
              </a:rPr>
              <a:t>Huge exits are rare….</a:t>
            </a:r>
            <a:endParaRPr lang="en-US" sz="6000" dirty="0">
              <a:solidFill>
                <a:srgbClr val="737373"/>
              </a:solidFill>
              <a:latin typeface="Segoe UI Light" panose="020B0502040204020203" pitchFamily="34" charset="0"/>
              <a:ea typeface="Segoe UI" pitchFamily="34" charset="0"/>
              <a:cs typeface="Segoe UI Light" panose="020B0502040204020203" pitchFamily="34" charset="0"/>
            </a:endParaRPr>
          </a:p>
        </p:txBody>
      </p:sp>
      <p:sp>
        <p:nvSpPr>
          <p:cNvPr id="5" name="Rectangle 4"/>
          <p:cNvSpPr/>
          <p:nvPr/>
        </p:nvSpPr>
        <p:spPr bwMode="auto">
          <a:xfrm>
            <a:off x="2827421" y="4848726"/>
            <a:ext cx="4896853" cy="63767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TextBox 13"/>
          <p:cNvSpPr txBox="1"/>
          <p:nvPr/>
        </p:nvSpPr>
        <p:spPr>
          <a:xfrm>
            <a:off x="30139" y="6483949"/>
            <a:ext cx="3155159" cy="276999"/>
          </a:xfrm>
          <a:prstGeom prst="rect">
            <a:avLst/>
          </a:prstGeom>
          <a:noFill/>
        </p:spPr>
        <p:txBody>
          <a:bodyPr wrap="none" rtlCol="0">
            <a:spAutoFit/>
          </a:bodyPr>
          <a:lstStyle/>
          <a:p>
            <a:r>
              <a:rPr lang="en-US" sz="1200" i="1" dirty="0">
                <a:latin typeface="+mj-lt"/>
                <a:cs typeface="Helvetica"/>
              </a:rPr>
              <a:t>Source: http://</a:t>
            </a:r>
            <a:r>
              <a:rPr lang="en-US" sz="1200" i="1" dirty="0" err="1">
                <a:latin typeface="+mj-lt"/>
                <a:cs typeface="Helvetica"/>
              </a:rPr>
              <a:t>info.crunchbase.com</a:t>
            </a:r>
            <a:r>
              <a:rPr lang="en-US" sz="1200" i="1" dirty="0">
                <a:latin typeface="+mj-lt"/>
                <a:cs typeface="Helvetica"/>
              </a:rPr>
              <a:t>/2013/12/16</a:t>
            </a:r>
          </a:p>
        </p:txBody>
      </p:sp>
      <p:pic>
        <p:nvPicPr>
          <p:cNvPr id="15" name="Picture 14" descr="Screen Shot 2014-01-02 at 10.23.59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2995" y="1509839"/>
            <a:ext cx="5979607" cy="4325477"/>
          </a:xfrm>
          <a:prstGeom prst="rect">
            <a:avLst/>
          </a:prstGeom>
        </p:spPr>
      </p:pic>
      <p:sp>
        <p:nvSpPr>
          <p:cNvPr id="17" name="TextBox 16"/>
          <p:cNvSpPr txBox="1"/>
          <p:nvPr/>
        </p:nvSpPr>
        <p:spPr>
          <a:xfrm>
            <a:off x="7194885" y="1415499"/>
            <a:ext cx="5054922" cy="2308324"/>
          </a:xfrm>
          <a:prstGeom prst="rect">
            <a:avLst/>
          </a:prstGeom>
          <a:noFill/>
        </p:spPr>
        <p:txBody>
          <a:bodyPr wrap="square" rtlCol="0">
            <a:spAutoFit/>
          </a:bodyPr>
          <a:lstStyle/>
          <a:p>
            <a:r>
              <a:rPr lang="en-US" dirty="0">
                <a:latin typeface="+mj-lt"/>
                <a:cs typeface="Helvetica"/>
              </a:rPr>
              <a:t>The average successful US startup has raised $41M and exited at $242M</a:t>
            </a:r>
          </a:p>
          <a:p>
            <a:endParaRPr lang="en-US" dirty="0">
              <a:latin typeface="+mj-lt"/>
              <a:cs typeface="Helvetica"/>
            </a:endParaRPr>
          </a:p>
          <a:p>
            <a:r>
              <a:rPr lang="en-US" dirty="0">
                <a:latin typeface="+mj-lt"/>
                <a:cs typeface="Helvetica"/>
              </a:rPr>
              <a:t>The average successfully acquired US startup has raised $29.4M and sold for $155.5M</a:t>
            </a:r>
          </a:p>
          <a:p>
            <a:endParaRPr lang="en-US" dirty="0">
              <a:latin typeface="+mj-lt"/>
              <a:cs typeface="Helvetica"/>
            </a:endParaRPr>
          </a:p>
          <a:p>
            <a:r>
              <a:rPr lang="en-US" dirty="0">
                <a:latin typeface="+mj-lt"/>
                <a:cs typeface="Helvetica"/>
              </a:rPr>
              <a:t>The average IPO-bound startup raised $162M before going public</a:t>
            </a:r>
          </a:p>
        </p:txBody>
      </p:sp>
      <p:sp>
        <p:nvSpPr>
          <p:cNvPr id="6" name="TextBox 5"/>
          <p:cNvSpPr txBox="1"/>
          <p:nvPr/>
        </p:nvSpPr>
        <p:spPr>
          <a:xfrm>
            <a:off x="4373657" y="5978108"/>
            <a:ext cx="8062818" cy="794064"/>
          </a:xfrm>
          <a:prstGeom prst="rect">
            <a:avLst/>
          </a:prstGeom>
          <a:noFill/>
        </p:spPr>
        <p:txBody>
          <a:bodyPr wrap="square" lIns="182880" tIns="146304" rIns="182880" bIns="146304" rtlCol="0">
            <a:spAutoFit/>
          </a:bodyPr>
          <a:lstStyle/>
          <a:p>
            <a:pPr>
              <a:lnSpc>
                <a:spcPct val="90000"/>
              </a:lnSpc>
              <a:spcAft>
                <a:spcPts val="600"/>
              </a:spcAft>
            </a:pPr>
            <a:r>
              <a:rPr lang="en-US" sz="3600" dirty="0">
                <a:solidFill>
                  <a:srgbClr val="737373"/>
                </a:solidFill>
                <a:latin typeface="Segoe UI Light" panose="020B0502040204020203" pitchFamily="34" charset="0"/>
                <a:cs typeface="Segoe UI Light" panose="020B0502040204020203" pitchFamily="34" charset="0"/>
              </a:rPr>
              <a:t>And those are just the </a:t>
            </a:r>
            <a:r>
              <a:rPr lang="en-US" sz="3600" dirty="0">
                <a:solidFill>
                  <a:srgbClr val="0070C0"/>
                </a:solidFill>
                <a:latin typeface="Segoe UI Light" panose="020B0502040204020203" pitchFamily="34" charset="0"/>
                <a:cs typeface="Segoe UI Light" panose="020B0502040204020203" pitchFamily="34" charset="0"/>
              </a:rPr>
              <a:t>successful </a:t>
            </a:r>
            <a:r>
              <a:rPr lang="en-US" sz="3600" dirty="0">
                <a:solidFill>
                  <a:srgbClr val="737373"/>
                </a:solidFill>
                <a:latin typeface="Segoe UI Light" panose="020B0502040204020203" pitchFamily="34" charset="0"/>
                <a:cs typeface="Segoe UI Light" panose="020B0502040204020203" pitchFamily="34" charset="0"/>
              </a:rPr>
              <a:t>ones….</a:t>
            </a:r>
          </a:p>
        </p:txBody>
      </p:sp>
    </p:spTree>
    <p:extLst>
      <p:ext uri="{BB962C8B-B14F-4D97-AF65-F5344CB8AC3E}">
        <p14:creationId xmlns:p14="http://schemas.microsoft.com/office/powerpoint/2010/main" val="309015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37"/>
          <p:cNvSpPr>
            <a:spLocks noGrp="1"/>
          </p:cNvSpPr>
          <p:nvPr>
            <p:ph type="title"/>
          </p:nvPr>
        </p:nvSpPr>
        <p:spPr/>
        <p:txBody>
          <a:bodyPr>
            <a:noAutofit/>
          </a:bodyPr>
          <a:lstStyle/>
          <a:p>
            <a:pPr algn="ctr"/>
            <a:r>
              <a:rPr lang="en-US" dirty="0">
                <a:solidFill>
                  <a:schemeClr val="bg1"/>
                </a:solidFill>
                <a:latin typeface="Segoe UI Light" panose="020B0502040204020203" pitchFamily="34" charset="0"/>
                <a:cs typeface="Segoe UI Light" panose="020B0502040204020203" pitchFamily="34" charset="0"/>
              </a:rPr>
              <a:t>The flow of ideas, money, and equity</a:t>
            </a:r>
          </a:p>
        </p:txBody>
      </p:sp>
      <p:sp>
        <p:nvSpPr>
          <p:cNvPr id="2" name="TextBox 1"/>
          <p:cNvSpPr txBox="1"/>
          <p:nvPr/>
        </p:nvSpPr>
        <p:spPr>
          <a:xfrm>
            <a:off x="189186" y="92624"/>
            <a:ext cx="12060621" cy="1126462"/>
          </a:xfrm>
          <a:prstGeom prst="rect">
            <a:avLst/>
          </a:prstGeom>
          <a:noFill/>
        </p:spPr>
        <p:txBody>
          <a:bodyPr wrap="square" lIns="182880" tIns="146304" rIns="182880" bIns="146304" rtlCol="0">
            <a:spAutoFit/>
          </a:bodyPr>
          <a:lstStyle/>
          <a:p>
            <a:pPr>
              <a:lnSpc>
                <a:spcPct val="90000"/>
              </a:lnSpc>
              <a:spcAft>
                <a:spcPts val="600"/>
              </a:spcAft>
            </a:pPr>
            <a:r>
              <a:rPr lang="en-US" sz="6000" dirty="0">
                <a:solidFill>
                  <a:schemeClr val="bg1"/>
                </a:solidFill>
                <a:latin typeface="Segoe UI Light" panose="020B0502040204020203" pitchFamily="34" charset="0"/>
                <a:cs typeface="Segoe UI Light" panose="020B0502040204020203" pitchFamily="34" charset="0"/>
              </a:rPr>
              <a:t>The flow of ideas, money, and equity</a:t>
            </a:r>
            <a:endParaRPr lang="en-US" sz="6000"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endParaRPr>
          </a:p>
        </p:txBody>
      </p:sp>
      <p:sp>
        <p:nvSpPr>
          <p:cNvPr id="84" name="TextBox 83"/>
          <p:cNvSpPr txBox="1"/>
          <p:nvPr/>
        </p:nvSpPr>
        <p:spPr>
          <a:xfrm>
            <a:off x="30139" y="233776"/>
            <a:ext cx="12060621" cy="1126462"/>
          </a:xfrm>
          <a:prstGeom prst="rect">
            <a:avLst/>
          </a:prstGeom>
          <a:noFill/>
        </p:spPr>
        <p:txBody>
          <a:bodyPr wrap="square" lIns="182880" tIns="146304" rIns="182880" bIns="146304" rtlCol="0">
            <a:spAutoFit/>
          </a:bodyPr>
          <a:lstStyle/>
          <a:p>
            <a:pPr>
              <a:lnSpc>
                <a:spcPct val="90000"/>
              </a:lnSpc>
              <a:spcAft>
                <a:spcPts val="600"/>
              </a:spcAft>
            </a:pPr>
            <a:r>
              <a:rPr lang="en-US" sz="6000" dirty="0">
                <a:solidFill>
                  <a:srgbClr val="737373"/>
                </a:solidFill>
                <a:latin typeface="Segoe UI Light" panose="020B0502040204020203" pitchFamily="34" charset="0"/>
                <a:cs typeface="Segoe UI Light" panose="020B0502040204020203" pitchFamily="34" charset="0"/>
              </a:rPr>
              <a:t>It takes more the 6 years to Exit\IPO</a:t>
            </a:r>
            <a:endParaRPr lang="en-US" sz="6000" dirty="0">
              <a:solidFill>
                <a:srgbClr val="737373"/>
              </a:solidFill>
              <a:latin typeface="Segoe UI Light" panose="020B0502040204020203" pitchFamily="34" charset="0"/>
              <a:ea typeface="Segoe UI" pitchFamily="34" charset="0"/>
              <a:cs typeface="Segoe UI Light" panose="020B0502040204020203" pitchFamily="34" charset="0"/>
            </a:endParaRPr>
          </a:p>
        </p:txBody>
      </p:sp>
      <p:grpSp>
        <p:nvGrpSpPr>
          <p:cNvPr id="7" name="Group 6"/>
          <p:cNvGrpSpPr/>
          <p:nvPr/>
        </p:nvGrpSpPr>
        <p:grpSpPr>
          <a:xfrm>
            <a:off x="730333" y="1738095"/>
            <a:ext cx="9821361" cy="4500804"/>
            <a:chOff x="453606" y="1730761"/>
            <a:chExt cx="8345059" cy="4459291"/>
          </a:xfrm>
        </p:grpSpPr>
        <p:pic>
          <p:nvPicPr>
            <p:cNvPr id="8" name="Picture 7" descr="Screen Shot 2014-01-02 at 9.58.2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3606" y="1730761"/>
              <a:ext cx="8180083" cy="4416677"/>
            </a:xfrm>
            <a:prstGeom prst="rect">
              <a:avLst/>
            </a:prstGeom>
          </p:spPr>
        </p:pic>
        <p:sp>
          <p:nvSpPr>
            <p:cNvPr id="9" name="Rectangle 8"/>
            <p:cNvSpPr/>
            <p:nvPr/>
          </p:nvSpPr>
          <p:spPr>
            <a:xfrm>
              <a:off x="6964983" y="5800657"/>
              <a:ext cx="1833682" cy="34678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453606" y="5708999"/>
              <a:ext cx="1536568" cy="48105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1" name="TextBox 10"/>
          <p:cNvSpPr txBox="1"/>
          <p:nvPr/>
        </p:nvSpPr>
        <p:spPr>
          <a:xfrm>
            <a:off x="189186" y="6583296"/>
            <a:ext cx="6445611" cy="307777"/>
          </a:xfrm>
          <a:prstGeom prst="rect">
            <a:avLst/>
          </a:prstGeom>
          <a:noFill/>
        </p:spPr>
        <p:txBody>
          <a:bodyPr wrap="none" rtlCol="0">
            <a:spAutoFit/>
          </a:bodyPr>
          <a:lstStyle/>
          <a:p>
            <a:r>
              <a:rPr lang="en-US" sz="1400" i="1" dirty="0">
                <a:latin typeface="+mj-lt"/>
                <a:cs typeface="Helvetica"/>
              </a:rPr>
              <a:t>Source: http://</a:t>
            </a:r>
            <a:r>
              <a:rPr lang="en-US" sz="1400" i="1" dirty="0" err="1">
                <a:latin typeface="+mj-lt"/>
                <a:cs typeface="Helvetica"/>
              </a:rPr>
              <a:t>www.cbinsights.com</a:t>
            </a:r>
            <a:r>
              <a:rPr lang="en-US" sz="1400" i="1" dirty="0">
                <a:latin typeface="+mj-lt"/>
                <a:cs typeface="Helvetica"/>
              </a:rPr>
              <a:t>/blog/trends/venture-capital-exit-timeframe-tech</a:t>
            </a:r>
          </a:p>
        </p:txBody>
      </p:sp>
    </p:spTree>
    <p:extLst>
      <p:ext uri="{BB962C8B-B14F-4D97-AF65-F5344CB8AC3E}">
        <p14:creationId xmlns:p14="http://schemas.microsoft.com/office/powerpoint/2010/main" val="375518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37"/>
          <p:cNvSpPr>
            <a:spLocks noGrp="1"/>
          </p:cNvSpPr>
          <p:nvPr>
            <p:ph type="title"/>
          </p:nvPr>
        </p:nvSpPr>
        <p:spPr/>
        <p:txBody>
          <a:bodyPr>
            <a:noAutofit/>
          </a:bodyPr>
          <a:lstStyle/>
          <a:p>
            <a:pPr algn="ctr"/>
            <a:r>
              <a:rPr lang="en-US" dirty="0">
                <a:solidFill>
                  <a:schemeClr val="bg1"/>
                </a:solidFill>
                <a:latin typeface="Segoe UI Light" panose="020B0502040204020203" pitchFamily="34" charset="0"/>
                <a:cs typeface="Segoe UI Light" panose="020B0502040204020203" pitchFamily="34" charset="0"/>
              </a:rPr>
              <a:t>The flow of ideas, money, and equity</a:t>
            </a:r>
          </a:p>
        </p:txBody>
      </p:sp>
      <p:sp>
        <p:nvSpPr>
          <p:cNvPr id="2" name="TextBox 1"/>
          <p:cNvSpPr txBox="1"/>
          <p:nvPr/>
        </p:nvSpPr>
        <p:spPr>
          <a:xfrm>
            <a:off x="189186" y="92624"/>
            <a:ext cx="12060621" cy="1126462"/>
          </a:xfrm>
          <a:prstGeom prst="rect">
            <a:avLst/>
          </a:prstGeom>
          <a:noFill/>
        </p:spPr>
        <p:txBody>
          <a:bodyPr wrap="square" lIns="182880" tIns="146304" rIns="182880" bIns="146304" rtlCol="0">
            <a:spAutoFit/>
          </a:bodyPr>
          <a:lstStyle/>
          <a:p>
            <a:pPr>
              <a:lnSpc>
                <a:spcPct val="90000"/>
              </a:lnSpc>
              <a:spcAft>
                <a:spcPts val="600"/>
              </a:spcAft>
            </a:pPr>
            <a:r>
              <a:rPr lang="en-US" sz="6000" dirty="0">
                <a:solidFill>
                  <a:schemeClr val="bg1"/>
                </a:solidFill>
                <a:latin typeface="Segoe UI Light" panose="020B0502040204020203" pitchFamily="34" charset="0"/>
                <a:cs typeface="Segoe UI Light" panose="020B0502040204020203" pitchFamily="34" charset="0"/>
              </a:rPr>
              <a:t>The flow of ideas, money, and equity</a:t>
            </a:r>
            <a:endParaRPr lang="en-US" sz="6000"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endParaRPr>
          </a:p>
        </p:txBody>
      </p:sp>
      <p:sp>
        <p:nvSpPr>
          <p:cNvPr id="84" name="TextBox 83"/>
          <p:cNvSpPr txBox="1"/>
          <p:nvPr/>
        </p:nvSpPr>
        <p:spPr>
          <a:xfrm>
            <a:off x="30139" y="233776"/>
            <a:ext cx="12060621" cy="1126462"/>
          </a:xfrm>
          <a:prstGeom prst="rect">
            <a:avLst/>
          </a:prstGeom>
          <a:noFill/>
        </p:spPr>
        <p:txBody>
          <a:bodyPr wrap="square" lIns="182880" tIns="146304" rIns="182880" bIns="146304" rtlCol="0">
            <a:spAutoFit/>
          </a:bodyPr>
          <a:lstStyle/>
          <a:p>
            <a:pPr>
              <a:lnSpc>
                <a:spcPct val="90000"/>
              </a:lnSpc>
              <a:spcAft>
                <a:spcPts val="600"/>
              </a:spcAft>
            </a:pPr>
            <a:r>
              <a:rPr lang="en-US" sz="6000" dirty="0">
                <a:solidFill>
                  <a:srgbClr val="737373"/>
                </a:solidFill>
                <a:latin typeface="Segoe UI Light" panose="020B0502040204020203" pitchFamily="34" charset="0"/>
                <a:cs typeface="Segoe UI Light" panose="020B0502040204020203" pitchFamily="34" charset="0"/>
              </a:rPr>
              <a:t>Your life in that 6 years…..</a:t>
            </a:r>
            <a:endParaRPr lang="en-US" sz="6000" dirty="0">
              <a:solidFill>
                <a:srgbClr val="737373"/>
              </a:solidFill>
              <a:latin typeface="Segoe UI Light" panose="020B0502040204020203" pitchFamily="34" charset="0"/>
              <a:ea typeface="Segoe UI" pitchFamily="34" charset="0"/>
              <a:cs typeface="Segoe UI Light" panose="020B0502040204020203" pitchFamily="34" charset="0"/>
            </a:endParaRPr>
          </a:p>
        </p:txBody>
      </p:sp>
      <p:pic>
        <p:nvPicPr>
          <p:cNvPr id="2050" name="Picture 2" descr="http://i566.photobucket.com/albums/ss102/Emsicles/Clipart/rollercoaster.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2068596" y="1279939"/>
            <a:ext cx="8206372" cy="4686752"/>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bwMode="auto">
          <a:xfrm>
            <a:off x="2827421" y="4848726"/>
            <a:ext cx="4896853" cy="63767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0433592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MSFT_Ventures">
  <a:themeElements>
    <a:clrScheme name="Custom 1">
      <a:dk1>
        <a:srgbClr val="000000"/>
      </a:dk1>
      <a:lt1>
        <a:srgbClr val="FFFFFF"/>
      </a:lt1>
      <a:dk2>
        <a:srgbClr val="505050"/>
      </a:dk2>
      <a:lt2>
        <a:srgbClr val="D2D2D2"/>
      </a:lt2>
      <a:accent1>
        <a:srgbClr val="007233"/>
      </a:accent1>
      <a:accent2>
        <a:srgbClr val="442359"/>
      </a:accent2>
      <a:accent3>
        <a:srgbClr val="0072C6"/>
      </a:accent3>
      <a:accent4>
        <a:srgbClr val="B4009E"/>
      </a:accent4>
      <a:accent5>
        <a:srgbClr val="DC3C00"/>
      </a:accent5>
      <a:accent6>
        <a:srgbClr val="BA141A"/>
      </a:accent6>
      <a:hlink>
        <a:srgbClr val="0072C6"/>
      </a:hlink>
      <a:folHlink>
        <a:srgbClr val="FFFF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theme>
</file>

<file path=ppt/theme/theme2.xml><?xml version="1.0" encoding="utf-8"?>
<a:theme xmlns:a="http://schemas.openxmlformats.org/drawingml/2006/main" name="1_MSFT_Ventures">
  <a:themeElements>
    <a:clrScheme name="MSFT Ventures">
      <a:dk1>
        <a:srgbClr val="000000"/>
      </a:dk1>
      <a:lt1>
        <a:srgbClr val="FFFFFF"/>
      </a:lt1>
      <a:dk2>
        <a:srgbClr val="505050"/>
      </a:dk2>
      <a:lt2>
        <a:srgbClr val="D2D2D2"/>
      </a:lt2>
      <a:accent1>
        <a:srgbClr val="007233"/>
      </a:accent1>
      <a:accent2>
        <a:srgbClr val="442359"/>
      </a:accent2>
      <a:accent3>
        <a:srgbClr val="0072C6"/>
      </a:accent3>
      <a:accent4>
        <a:srgbClr val="B4009E"/>
      </a:accent4>
      <a:accent5>
        <a:srgbClr val="DC3C00"/>
      </a:accent5>
      <a:accent6>
        <a:srgbClr val="BA141A"/>
      </a:accent6>
      <a:hlink>
        <a:srgbClr val="FFFFFF"/>
      </a:hlink>
      <a:folHlink>
        <a:srgbClr val="FFFF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FT_Ventures_Template [Read-Only]" id="{E7E620F7-8FB4-4DAE-BB8C-6505B8FD19F6}" vid="{AC380851-3C2B-491E-8554-E65F40DEE9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A0AB2CC13049E4BA9B0B7D8306E87C3" ma:contentTypeVersion="0" ma:contentTypeDescription="Create a new document." ma:contentTypeScope="" ma:versionID="0a3db4d2bd6e46eeaab3003b7da92940">
  <xsd:schema xmlns:xsd="http://www.w3.org/2001/XMLSchema" xmlns:xs="http://www.w3.org/2001/XMLSchema" xmlns:p="http://schemas.microsoft.com/office/2006/metadata/properties" targetNamespace="http://schemas.microsoft.com/office/2006/metadata/properties" ma:root="true" ma:fieldsID="33f2633b49f3cf300296092837f2ade8">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E419AD7-E878-482D-BE7F-13E4A3B263C9}">
  <ds:schemaRefs>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purl.org/dc/terms/"/>
    <ds:schemaRef ds:uri="http://schemas.openxmlformats.org/package/2006/metadata/core-properties"/>
    <ds:schemaRef ds:uri="http://www.w3.org/XML/1998/namespace"/>
    <ds:schemaRef ds:uri="http://purl.org/dc/dcmitype/"/>
  </ds:schemaRefs>
</ds:datastoreItem>
</file>

<file path=customXml/itemProps2.xml><?xml version="1.0" encoding="utf-8"?>
<ds:datastoreItem xmlns:ds="http://schemas.openxmlformats.org/officeDocument/2006/customXml" ds:itemID="{8826AF09-5537-4F58-940D-4F7B6AE9920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F15D7BE5-ECFE-4CD8-999F-0F4C770BBE7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Default Theme.thmx</Template>
  <TotalTime>30565</TotalTime>
  <Words>7645</Words>
  <Application>Microsoft Office PowerPoint</Application>
  <PresentationFormat>Custom</PresentationFormat>
  <Paragraphs>616</Paragraphs>
  <Slides>43</Slides>
  <Notes>33</Notes>
  <HiddenSlides>5</HiddenSlides>
  <MMClips>1</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43</vt:i4>
      </vt:variant>
    </vt:vector>
  </HeadingPairs>
  <TitlesOfParts>
    <vt:vector size="52" baseType="lpstr">
      <vt:lpstr>Arial</vt:lpstr>
      <vt:lpstr>Calibri</vt:lpstr>
      <vt:lpstr>Helvetica</vt:lpstr>
      <vt:lpstr>Segoe Light</vt:lpstr>
      <vt:lpstr>Segoe UI</vt:lpstr>
      <vt:lpstr>Segoe UI Light</vt:lpstr>
      <vt:lpstr>Wingdings</vt:lpstr>
      <vt:lpstr>MSFT_Ventures</vt:lpstr>
      <vt:lpstr>1_MSFT_Ventures</vt:lpstr>
      <vt:lpstr>PowerPoint Presentation</vt:lpstr>
      <vt:lpstr>Master your startup fundraising </vt:lpstr>
      <vt:lpstr>The Basics</vt:lpstr>
      <vt:lpstr>It’s All About One Thing….</vt:lpstr>
      <vt:lpstr>It’s all starts with an Idea…but:</vt:lpstr>
      <vt:lpstr>PowerPoint Presentation</vt:lpstr>
      <vt:lpstr>The flow of ideas, money, and equity</vt:lpstr>
      <vt:lpstr>The flow of ideas, money, and equity</vt:lpstr>
      <vt:lpstr>The flow of ideas, money, and equity</vt:lpstr>
      <vt:lpstr>Does every startup have to raise??</vt:lpstr>
      <vt:lpstr>The flow of ideas, money, and equity</vt:lpstr>
      <vt:lpstr>So, why the $%^$^ would I raise?</vt:lpstr>
      <vt:lpstr>The flow of ideas, money, and equity</vt:lpstr>
      <vt:lpstr>The flow of ideas, money, and equity</vt:lpstr>
      <vt:lpstr>When to raise? Stages of Investment</vt:lpstr>
      <vt:lpstr>What does it mean for You??!!</vt:lpstr>
      <vt:lpstr>Terminology</vt:lpstr>
      <vt:lpstr>The flow of ideas, money, and equity</vt:lpstr>
      <vt:lpstr>PowerPoint Presentation</vt:lpstr>
      <vt:lpstr>The flow of ideas, money, and equity</vt:lpstr>
      <vt:lpstr>The flow of ideas, money, and equity</vt:lpstr>
      <vt:lpstr>The flow of ideas, money, and equity</vt:lpstr>
      <vt:lpstr>PowerPoint Presentation</vt:lpstr>
      <vt:lpstr>Don’t confuse the pitches </vt:lpstr>
      <vt:lpstr>The flow of ideas, money, and equity</vt:lpstr>
      <vt:lpstr>The flow of ideas, money, and equity</vt:lpstr>
      <vt:lpstr>PowerPoint Presentation</vt:lpstr>
      <vt:lpstr>Move to a Yes!!!</vt:lpstr>
      <vt:lpstr>The flow of ideas, money, and equity</vt:lpstr>
      <vt:lpstr>The flow of ideas, money, and equity</vt:lpstr>
      <vt:lpstr>PowerPoint Presentation</vt:lpstr>
      <vt:lpstr>The flow of ideas, money, and equity</vt:lpstr>
      <vt:lpstr>The flow of ideas, money, and equity</vt:lpstr>
      <vt:lpstr>The flow of ideas, money, and equity</vt:lpstr>
      <vt:lpstr>The flow of ideas, money, and equity</vt:lpstr>
      <vt:lpstr>Seed Funding Vehicles </vt:lpstr>
      <vt:lpstr>The flow of ideas, money, and equity</vt:lpstr>
      <vt:lpstr>The flow of ideas, money, and equity</vt:lpstr>
      <vt:lpstr>The flow of ideas, money, and equity</vt:lpstr>
      <vt:lpstr>Post investment </vt:lpstr>
      <vt:lpstr>The flow of ideas, money, and equity</vt:lpstr>
      <vt:lpstr>The flow of ideas, money, and equity</vt:lpstr>
      <vt:lpstr>Questions??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Grant Rowles</dc:creator>
  <cp:lastModifiedBy>Justin Garrett</cp:lastModifiedBy>
  <cp:revision>244</cp:revision>
  <dcterms:created xsi:type="dcterms:W3CDTF">2013-06-27T17:47:01Z</dcterms:created>
  <dcterms:modified xsi:type="dcterms:W3CDTF">2016-06-23T17:35:37Z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0x0101007A0AB2CC13049E4BA9B0B7D8306E87C3</vt:lpwstr>
  </property>
</Properties>
</file>